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87" r:id="rId1"/>
    <p:sldMasterId id="2147483706" r:id="rId2"/>
  </p:sldMasterIdLst>
  <p:notesMasterIdLst>
    <p:notesMasterId r:id="rId20"/>
  </p:notesMasterIdLst>
  <p:sldIdLst>
    <p:sldId id="577" r:id="rId3"/>
    <p:sldId id="510" r:id="rId4"/>
    <p:sldId id="537" r:id="rId5"/>
    <p:sldId id="565" r:id="rId6"/>
    <p:sldId id="566" r:id="rId7"/>
    <p:sldId id="567" r:id="rId8"/>
    <p:sldId id="568" r:id="rId9"/>
    <p:sldId id="517" r:id="rId10"/>
    <p:sldId id="540" r:id="rId11"/>
    <p:sldId id="570" r:id="rId12"/>
    <p:sldId id="571" r:id="rId13"/>
    <p:sldId id="572" r:id="rId14"/>
    <p:sldId id="575" r:id="rId15"/>
    <p:sldId id="573" r:id="rId16"/>
    <p:sldId id="550" r:id="rId17"/>
    <p:sldId id="578" r:id="rId18"/>
    <p:sldId id="579" r:id="rId19"/>
  </p:sldIdLst>
  <p:sldSz cx="9144000" cy="5143500" type="screen16x9"/>
  <p:notesSz cx="6858000" cy="9144000"/>
  <p:embeddedFontLst>
    <p:embeddedFont>
      <p:font typeface="楷体" pitchFamily="49" charset="-122"/>
      <p:regular r:id="rId21"/>
    </p:embeddedFont>
    <p:embeddedFont>
      <p:font typeface="Calibri" pitchFamily="34" charset="0"/>
      <p:regular r:id="rId22"/>
      <p:bold r:id="rId23"/>
      <p:italic r:id="rId24"/>
      <p:boldItalic r:id="rId25"/>
    </p:embeddedFont>
    <p:embeddedFont>
      <p:font typeface="黑体" pitchFamily="49" charset="-122"/>
      <p:regular r:id="rId26"/>
    </p:embeddedFont>
    <p:embeddedFont>
      <p:font typeface="幼圆" pitchFamily="49" charset="-122"/>
      <p:regular r:id="rId27"/>
    </p:embeddedFont>
    <p:embeddedFont>
      <p:font typeface="微软雅黑" pitchFamily="34" charset="-122"/>
      <p:regular r:id="rId28"/>
      <p:bold r:id="rId29"/>
    </p:embeddedFont>
    <p:embeddedFont>
      <p:font typeface="Cambria Math" pitchFamily="18" charset="0"/>
      <p:regular r:id="rId30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59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19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FF9933"/>
    <a:srgbClr val="AFF22A"/>
    <a:srgbClr val="996633"/>
    <a:srgbClr val="CC9900"/>
    <a:srgbClr val="CC6600"/>
    <a:srgbClr val="33CC33"/>
    <a:srgbClr val="66CC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6296" autoAdjust="0"/>
  </p:normalViewPr>
  <p:slideViewPr>
    <p:cSldViewPr>
      <p:cViewPr>
        <p:scale>
          <a:sx n="70" d="100"/>
          <a:sy n="70" d="100"/>
        </p:scale>
        <p:origin x="-667" y="-14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font" Target="fonts/font1.fntdata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5.fntdata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4.fntdata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pPr/>
              <a:t>2018/11/1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938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822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8678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6941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67436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9109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7311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2725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9112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999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3034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520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5691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59305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62519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30061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73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49670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36625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39225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44265986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9571640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806" y="3305176"/>
            <a:ext cx="7772221" cy="1021556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806" y="2180035"/>
            <a:ext cx="7772221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42624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60" y="1200151"/>
            <a:ext cx="405698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8562" y="1200151"/>
            <a:ext cx="405817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554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510844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61" y="1151335"/>
            <a:ext cx="404031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61" y="1631156"/>
            <a:ext cx="404031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236" y="1151335"/>
            <a:ext cx="404150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236" y="1631156"/>
            <a:ext cx="404150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824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543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064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0" y="204787"/>
            <a:ext cx="3007910" cy="871538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4724" y="204789"/>
            <a:ext cx="5112019" cy="438983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60" y="1076327"/>
            <a:ext cx="3007910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423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124" y="3600451"/>
            <a:ext cx="5487114" cy="425054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124" y="459581"/>
            <a:ext cx="5487114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124" y="4025504"/>
            <a:ext cx="5487114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32680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26847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266" y="205980"/>
            <a:ext cx="2056477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1" y="205980"/>
            <a:ext cx="6058689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6476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1612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54714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523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76017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139289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256478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093702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447007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475712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127433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311063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20179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147541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8735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662691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6112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4851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0743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3553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9129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43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28.xml"/><Relationship Id="rId21" Type="http://schemas.openxmlformats.org/officeDocument/2006/relationships/slideLayout" Target="../slideLayouts/slideLayout46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42.xml"/><Relationship Id="rId25" Type="http://schemas.openxmlformats.org/officeDocument/2006/relationships/slideLayout" Target="../slideLayouts/slideLayout50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2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2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23" Type="http://schemas.openxmlformats.org/officeDocument/2006/relationships/slideLayout" Target="../slideLayouts/slideLayout48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35.xml"/><Relationship Id="rId19" Type="http://schemas.openxmlformats.org/officeDocument/2006/relationships/slideLayout" Target="../slideLayouts/slideLayout44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Relationship Id="rId22" Type="http://schemas.openxmlformats.org/officeDocument/2006/relationships/slideLayout" Target="../slideLayouts/slideLayout47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latin typeface="黑体" pitchFamily="49" charset="-122"/>
                <a:ea typeface="黑体" pitchFamily="49" charset="-122"/>
              </a:rPr>
              <a:t>圆柱和圆锥 整理与复习</a:t>
            </a:r>
            <a:endParaRPr lang="zh-CN" altLang="en-US" sz="12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71231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  <p:sldLayoutId id="2147483705" r:id="rId18"/>
    <p:sldLayoutId id="2147483656" r:id="rId19"/>
    <p:sldLayoutId id="2147483657" r:id="rId20"/>
    <p:sldLayoutId id="2147483658" r:id="rId21"/>
    <p:sldLayoutId id="2147483659" r:id="rId22"/>
    <p:sldLayoutId id="2147483660" r:id="rId23"/>
    <p:sldLayoutId id="2147483661" r:id="rId24"/>
    <p:sldLayoutId id="2147483662" r:id="rId2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7" name="文本框 16"/>
          <p:cNvSpPr txBox="1"/>
          <p:nvPr userDrawn="1"/>
        </p:nvSpPr>
        <p:spPr>
          <a:xfrm>
            <a:off x="193237" y="92978"/>
            <a:ext cx="14927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百分数（二） 折扣</a:t>
            </a:r>
          </a:p>
        </p:txBody>
      </p:sp>
    </p:spTree>
    <p:extLst>
      <p:ext uri="{BB962C8B-B14F-4D97-AF65-F5344CB8AC3E}">
        <p14:creationId xmlns:p14="http://schemas.microsoft.com/office/powerpoint/2010/main" val="2768129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  <p:sldLayoutId id="2147483723" r:id="rId17"/>
    <p:sldLayoutId id="2147483724" r:id="rId18"/>
    <p:sldLayoutId id="2147483725" r:id="rId19"/>
    <p:sldLayoutId id="2147483726" r:id="rId20"/>
    <p:sldLayoutId id="2147483727" r:id="rId21"/>
    <p:sldLayoutId id="2147483728" r:id="rId22"/>
    <p:sldLayoutId id="2147483729" r:id="rId23"/>
    <p:sldLayoutId id="2147483730" r:id="rId24"/>
    <p:sldLayoutId id="2147483731" r:id="rId25"/>
  </p:sldLayoutIdLst>
  <p:timing>
    <p:tnLst>
      <p:par>
        <p:cTn id="1" dur="indefinite" restart="never" nodeType="tmRoot"/>
      </p:par>
    </p:tnLst>
  </p:timing>
  <p:txStyles>
    <p:titleStyle>
      <a:lvl1pPr algn="ctr" defTabSz="685165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6895" indent="-213995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3.emf"/><Relationship Id="rId7" Type="http://schemas.openxmlformats.org/officeDocument/2006/relationships/slide" Target="slide4.xml"/><Relationship Id="rId2" Type="http://schemas.openxmlformats.org/officeDocument/2006/relationships/slide" Target="slide7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6.xml"/><Relationship Id="rId5" Type="http://schemas.openxmlformats.org/officeDocument/2006/relationships/slide" Target="slide8.xml"/><Relationship Id="rId4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Relationship Id="rId5" Type="http://schemas.openxmlformats.org/officeDocument/2006/relationships/slide" Target="slide1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1.jpeg"/><Relationship Id="rId4" Type="http://schemas.openxmlformats.org/officeDocument/2006/relationships/slide" Target="slid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2.xml"/><Relationship Id="rId5" Type="http://schemas.openxmlformats.org/officeDocument/2006/relationships/slide" Target="slide1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2.jpg"/><Relationship Id="rId4" Type="http://schemas.openxmlformats.org/officeDocument/2006/relationships/slide" Target="slid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8.xml"/><Relationship Id="rId1" Type="http://schemas.openxmlformats.org/officeDocument/2006/relationships/slideLayout" Target="../slideLayouts/slideLayout12.xml"/><Relationship Id="rId4" Type="http://schemas.openxmlformats.org/officeDocument/2006/relationships/slide" Target="slid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Relationship Id="rId6" Type="http://schemas.openxmlformats.org/officeDocument/2006/relationships/slide" Target="slide1.xml"/><Relationship Id="rId5" Type="http://schemas.openxmlformats.org/officeDocument/2006/relationships/image" Target="../media/image6.png"/><Relationship Id="rId4" Type="http://schemas.openxmlformats.org/officeDocument/2006/relationships/slide" Target="slide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Relationship Id="rId6" Type="http://schemas.openxmlformats.org/officeDocument/2006/relationships/slide" Target="slide1.xml"/><Relationship Id="rId5" Type="http://schemas.openxmlformats.org/officeDocument/2006/relationships/image" Target="../media/image6.png"/><Relationship Id="rId4" Type="http://schemas.openxmlformats.org/officeDocument/2006/relationships/slide" Target="slide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5.xml"/><Relationship Id="rId7" Type="http://schemas.openxmlformats.org/officeDocument/2006/relationships/slide" Target="slide6.xml"/><Relationship Id="rId2" Type="http://schemas.openxmlformats.org/officeDocument/2006/relationships/slide" Target="slide9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4.xml"/><Relationship Id="rId11" Type="http://schemas.openxmlformats.org/officeDocument/2006/relationships/slide" Target="slide1.xml"/><Relationship Id="rId5" Type="http://schemas.openxmlformats.org/officeDocument/2006/relationships/slide" Target="slide3.xml"/><Relationship Id="rId10" Type="http://schemas.openxmlformats.org/officeDocument/2006/relationships/image" Target="../media/image6.png"/><Relationship Id="rId4" Type="http://schemas.openxmlformats.org/officeDocument/2006/relationships/slide" Target="slide7.xml"/><Relationship Id="rId9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slide" Target="slid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slide" Target="slide8.xml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slide" Target="slide8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4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.xml"/><Relationship Id="rId5" Type="http://schemas.openxmlformats.org/officeDocument/2006/relationships/image" Target="../media/image6.png"/><Relationship Id="rId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4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.xml"/><Relationship Id="rId5" Type="http://schemas.openxmlformats.org/officeDocument/2006/relationships/image" Target="../media/image6.png"/><Relationship Id="rId4" Type="http://schemas.openxmlformats.org/officeDocument/2006/relationships/slide" Target="slide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slide" Target="slide4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11" Type="http://schemas.openxmlformats.org/officeDocument/2006/relationships/slide" Target="slide1.xml"/><Relationship Id="rId5" Type="http://schemas.openxmlformats.org/officeDocument/2006/relationships/image" Target="../media/image14.png"/><Relationship Id="rId10" Type="http://schemas.openxmlformats.org/officeDocument/2006/relationships/image" Target="../media/image6.png"/><Relationship Id="rId4" Type="http://schemas.openxmlformats.org/officeDocument/2006/relationships/image" Target="../media/image13.png"/><Relationship Id="rId9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2.xml"/><Relationship Id="rId6" Type="http://schemas.openxmlformats.org/officeDocument/2006/relationships/slide" Target="slide1.xml"/><Relationship Id="rId5" Type="http://schemas.openxmlformats.org/officeDocument/2006/relationships/image" Target="../media/image6.png"/><Relationship Id="rId4" Type="http://schemas.openxmlformats.org/officeDocument/2006/relationships/slide" Target="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6" Type="http://schemas.openxmlformats.org/officeDocument/2006/relationships/slide" Target="slide1.xml"/><Relationship Id="rId5" Type="http://schemas.openxmlformats.org/officeDocument/2006/relationships/image" Target="../media/image6.png"/><Relationship Id="rId4" Type="http://schemas.openxmlformats.org/officeDocument/2006/relationships/slide" Target="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5508104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138532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冀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教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版  数学  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六年级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="" xmlns:a16="http://schemas.microsoft.com/office/drawing/2014/main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="" xmlns:a16="http://schemas.microsoft.com/office/drawing/2014/main" id="{C5E52B34-5C53-2E45-95C1-78E377A38780}"/>
              </a:ext>
            </a:extLst>
          </p:cNvPr>
          <p:cNvSpPr/>
          <p:nvPr/>
        </p:nvSpPr>
        <p:spPr>
          <a:xfrm>
            <a:off x="4788024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0" name="单圆角矩形 9">
            <a:hlinkClick r:id="rId2" action="ppaction://hlinksldjump"/>
            <a:extLst>
              <a:ext uri="{FF2B5EF4-FFF2-40B4-BE49-F238E27FC236}">
                <a16:creationId xmlns="" xmlns:a16="http://schemas.microsoft.com/office/drawing/2014/main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1" name="单圆角矩形 10">
            <a:extLst>
              <a:ext uri="{FF2B5EF4-FFF2-40B4-BE49-F238E27FC236}">
                <a16:creationId xmlns="" xmlns:a16="http://schemas.microsoft.com/office/drawing/2014/main" id="{ADFE2713-38A2-5B46-8BD5-90224BE2A534}"/>
              </a:ext>
            </a:extLst>
          </p:cNvPr>
          <p:cNvSpPr/>
          <p:nvPr/>
        </p:nvSpPr>
        <p:spPr>
          <a:xfrm>
            <a:off x="4787584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2" name="单圆角矩形 11">
            <a:extLst>
              <a:ext uri="{FF2B5EF4-FFF2-40B4-BE49-F238E27FC236}">
                <a16:creationId xmlns="" xmlns:a16="http://schemas.microsoft.com/office/drawing/2014/main" id="{D6576F15-FC59-F645-B9BB-99A40650AF2C}"/>
              </a:ext>
            </a:extLst>
          </p:cNvPr>
          <p:cNvSpPr/>
          <p:nvPr/>
        </p:nvSpPr>
        <p:spPr>
          <a:xfrm>
            <a:off x="2195736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273521" y="1435155"/>
            <a:ext cx="4386457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整理与复习</a:t>
            </a:r>
            <a:endParaRPr lang="zh-CN" altLang="en-US" sz="6600" b="1" dirty="0">
              <a:solidFill>
                <a:prstClr val="black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圆角矩形 16">
            <a:hlinkClick r:id="rId4" action="ppaction://hlinksldjump"/>
          </p:cNvPr>
          <p:cNvSpPr/>
          <p:nvPr/>
        </p:nvSpPr>
        <p:spPr>
          <a:xfrm>
            <a:off x="2195736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整体回顾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18" name="圆角矩形 17">
            <a:hlinkClick r:id="rId5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综合运用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19" name="圆角矩形 18">
            <a:hlinkClick r:id="rId6" action="ppaction://hlinksldjump"/>
          </p:cNvPr>
          <p:cNvSpPr/>
          <p:nvPr/>
        </p:nvSpPr>
        <p:spPr>
          <a:xfrm>
            <a:off x="4857293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2711320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 smtClean="0">
                <a:solidFill>
                  <a:srgbClr val="0050AA"/>
                </a:solidFill>
                <a:latin typeface="宋体"/>
              </a:rPr>
              <a:t>圆柱与圆锥</a:t>
            </a:r>
            <a:endParaRPr lang="zh-CN" altLang="en-US" sz="4000" b="1" dirty="0">
              <a:solidFill>
                <a:srgbClr val="0050AA"/>
              </a:solidFill>
              <a:latin typeface="宋体"/>
            </a:endParaRPr>
          </a:p>
        </p:txBody>
      </p:sp>
      <p:sp>
        <p:nvSpPr>
          <p:cNvPr id="21" name="圆角矩形 20">
            <a:hlinkClick r:id="rId7" action="ppaction://hlinksldjump"/>
          </p:cNvPr>
          <p:cNvSpPr/>
          <p:nvPr/>
        </p:nvSpPr>
        <p:spPr>
          <a:xfrm>
            <a:off x="4859592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知识梳理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19703"/>
            <a:ext cx="654821" cy="683823"/>
            <a:chOff x="1306635" y="1404594"/>
            <a:chExt cx="654821" cy="683823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28700" y="1404594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宋体"/>
                </a:rPr>
                <a:t>4</a:t>
              </a:r>
              <a:endParaRPr kumimoji="1" lang="zh-CN" altLang="en-US" sz="3500" b="1" dirty="0">
                <a:solidFill>
                  <a:srgbClr val="0050AA"/>
                </a:solidFill>
                <a:latin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063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J11.eps" descr="id:2147508260;FounderCES">
            <a:extLst>
              <a:ext uri="{FF2B5EF4-FFF2-40B4-BE49-F238E27FC236}">
                <a16:creationId xmlns:a16="http://schemas.microsoft.com/office/drawing/2014/main" xmlns="" id="{FE16AB0D-3688-4C09-80DC-E47E1D7E152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633189" y="1943516"/>
            <a:ext cx="2755235" cy="916266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FCC8D317-6BD3-4D4F-9F5E-6C8F6550CABB}"/>
              </a:ext>
            </a:extLst>
          </p:cNvPr>
          <p:cNvSpPr/>
          <p:nvPr/>
        </p:nvSpPr>
        <p:spPr>
          <a:xfrm>
            <a:off x="395536" y="267494"/>
            <a:ext cx="828092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水泥制品厂签订了一份生产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1000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节水泥管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如下图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的合同。生产之前至少应准备多少立方米的混凝土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?(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教材第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46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页练一练第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题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endParaRPr lang="zh-CN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1BAFBDF6-3902-4C4D-8928-F8350B77C85A}"/>
              </a:ext>
            </a:extLst>
          </p:cNvPr>
          <p:cNvSpPr/>
          <p:nvPr/>
        </p:nvSpPr>
        <p:spPr>
          <a:xfrm>
            <a:off x="395536" y="2067694"/>
            <a:ext cx="2319887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思路分析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C4D29E62-07DF-4D7E-8E5A-38AA381E43A8}"/>
              </a:ext>
            </a:extLst>
          </p:cNvPr>
          <p:cNvSpPr/>
          <p:nvPr/>
        </p:nvSpPr>
        <p:spPr>
          <a:xfrm>
            <a:off x="4572000" y="3075806"/>
            <a:ext cx="3467971" cy="1200329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把水泥管的底面看成圆环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先求出圆环的面积再乘高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可使计算简便。</a:t>
            </a:r>
            <a:endParaRPr lang="zh-CN" altLang="en-US" sz="2400" dirty="0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A4EE7463-31EC-44C5-9682-1F6884C33453}"/>
              </a:ext>
            </a:extLst>
          </p:cNvPr>
          <p:cNvSpPr/>
          <p:nvPr/>
        </p:nvSpPr>
        <p:spPr>
          <a:xfrm>
            <a:off x="683568" y="3252921"/>
            <a:ext cx="3312368" cy="830997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用外层的大圆柱体积减去里边的小圆柱体积。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8" name="图片 17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9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93888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497FC88D-1C3A-49E6-A6FB-EEE32D2F056E}"/>
              </a:ext>
            </a:extLst>
          </p:cNvPr>
          <p:cNvSpPr/>
          <p:nvPr/>
        </p:nvSpPr>
        <p:spPr>
          <a:xfrm>
            <a:off x="467544" y="1779662"/>
            <a:ext cx="7632848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解答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:</a:t>
            </a:r>
          </a:p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4dm=0.4m</a:t>
            </a:r>
            <a:r>
              <a:rPr lang="zh-CN" altLang="zh-CN" sz="28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0.4÷2=0.2(m)</a:t>
            </a:r>
          </a:p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5dm=0.5m</a:t>
            </a:r>
            <a:r>
              <a:rPr lang="zh-CN" altLang="zh-CN" sz="28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0.5÷2=0.25(m)</a:t>
            </a:r>
          </a:p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3.14×(0.25</a:t>
            </a:r>
            <a:r>
              <a:rPr lang="en-US" altLang="zh-CN" sz="2800" b="1" baseline="30000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-0.2</a:t>
            </a:r>
            <a:r>
              <a:rPr lang="en-US" altLang="zh-CN" sz="2800" b="1" baseline="30000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)×2×1000=141.3(m</a:t>
            </a:r>
            <a:r>
              <a:rPr lang="en-US" altLang="zh-CN" sz="2800" b="1" baseline="30000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8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)</a:t>
            </a: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答</a:t>
            </a:r>
            <a:r>
              <a:rPr lang="en-US" altLang="zh-CN" sz="28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生产之前至少应准备</a:t>
            </a:r>
            <a:r>
              <a:rPr lang="en-US" altLang="zh-CN" sz="28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141.3</a:t>
            </a:r>
            <a:r>
              <a:rPr lang="zh-CN" altLang="zh-CN" sz="28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立方米的混凝土。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2" name="图片 11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3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pic>
        <p:nvPicPr>
          <p:cNvPr id="9" name="J11.eps" descr="id:2147508260;FounderCES">
            <a:extLst>
              <a:ext uri="{FF2B5EF4-FFF2-40B4-BE49-F238E27FC236}">
                <a16:creationId xmlns:a16="http://schemas.microsoft.com/office/drawing/2014/main" xmlns="" id="{FE16AB0D-3688-4C09-80DC-E47E1D7E152B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633189" y="1943516"/>
            <a:ext cx="2755235" cy="916266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FCC8D317-6BD3-4D4F-9F5E-6C8F6550CABB}"/>
              </a:ext>
            </a:extLst>
          </p:cNvPr>
          <p:cNvSpPr/>
          <p:nvPr/>
        </p:nvSpPr>
        <p:spPr>
          <a:xfrm>
            <a:off x="395536" y="267494"/>
            <a:ext cx="828092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水泥制品厂签订了一份生产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1000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节水泥管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如下图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的合同。生产之前至少应准备多少立方米的混凝土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?(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教材第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46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页练一练第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题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endParaRPr lang="zh-CN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43954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497FC88D-1C3A-49E6-A6FB-EEE32D2F056E}"/>
              </a:ext>
            </a:extLst>
          </p:cNvPr>
          <p:cNvSpPr/>
          <p:nvPr/>
        </p:nvSpPr>
        <p:spPr>
          <a:xfrm>
            <a:off x="339718" y="267494"/>
            <a:ext cx="790469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4.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砌一个圆柱形的沼气池，底面直径是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米，深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米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。现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要把池子的内壁和底面抹上水泥。</a:t>
            </a:r>
            <a:endParaRPr lang="en-US" altLang="zh-CN" sz="3200" b="1" dirty="0"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）抹水泥部分的面积是多少平方米？</a:t>
            </a:r>
            <a:endParaRPr lang="en-US" altLang="zh-CN" sz="3200" b="1" dirty="0"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612A1F1F-E646-4E8B-8830-DD1146CFA24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51" t="34364" r="38450" b="7844"/>
          <a:stretch/>
        </p:blipFill>
        <p:spPr>
          <a:xfrm>
            <a:off x="6516216" y="1776304"/>
            <a:ext cx="2097129" cy="18035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4" name="Rectangle 26">
            <a:extLst>
              <a:ext uri="{FF2B5EF4-FFF2-40B4-BE49-F238E27FC236}">
                <a16:creationId xmlns:a16="http://schemas.microsoft.com/office/drawing/2014/main" xmlns="" id="{97035ACF-A88E-4993-B2A4-90225315C6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552" y="1851670"/>
            <a:ext cx="6624736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3.14×3×2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＋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3.14×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3÷2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）</a:t>
            </a:r>
            <a:r>
              <a:rPr lang="en-US" altLang="zh-CN" sz="2800" b="1" baseline="300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 </a:t>
            </a:r>
            <a:endParaRPr lang="en-US" altLang="zh-CN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=18.84+7.065</a:t>
            </a:r>
          </a:p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=25.905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（平方米）</a:t>
            </a:r>
            <a:endParaRPr lang="en-US" altLang="zh-CN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spcBef>
                <a:spcPct val="50000"/>
              </a:spcBef>
              <a:buNone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答：抹水泥部分的面积是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25.905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平方米。</a:t>
            </a:r>
            <a:endParaRPr lang="en-US" altLang="zh-CN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2" name="图片 11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3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86004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6">
            <a:extLst>
              <a:ext uri="{FF2B5EF4-FFF2-40B4-BE49-F238E27FC236}">
                <a16:creationId xmlns:a16="http://schemas.microsoft.com/office/drawing/2014/main" xmlns="" id="{97035ACF-A88E-4993-B2A4-90225315C6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576" y="1851670"/>
            <a:ext cx="6192688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3.14×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3÷2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）</a:t>
            </a:r>
            <a:r>
              <a:rPr lang="en-US" altLang="zh-CN" sz="2800" b="1" baseline="300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 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×2</a:t>
            </a:r>
          </a:p>
          <a:p>
            <a:pPr>
              <a:spcBef>
                <a:spcPct val="5000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=7.065×2</a:t>
            </a:r>
          </a:p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=14.13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（立方米）</a:t>
            </a:r>
            <a:endParaRPr lang="en-US" altLang="zh-CN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spcBef>
                <a:spcPct val="50000"/>
              </a:spcBef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答：这个沼气池的容积是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14.13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立方米。</a:t>
            </a:r>
            <a:endParaRPr lang="en-US" altLang="zh-CN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4B67C5E2-8B1D-4461-9610-D2E5AEAF2D99}"/>
              </a:ext>
            </a:extLst>
          </p:cNvPr>
          <p:cNvSpPr/>
          <p:nvPr/>
        </p:nvSpPr>
        <p:spPr>
          <a:xfrm>
            <a:off x="335365" y="1203598"/>
            <a:ext cx="80301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）这个沼气池的容积是多少立方米？</a:t>
            </a:r>
            <a:endParaRPr lang="en-US" altLang="zh-CN" sz="3200" b="1" dirty="0"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3" name="图片 12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5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497FC88D-1C3A-49E6-A6FB-EEE32D2F056E}"/>
              </a:ext>
            </a:extLst>
          </p:cNvPr>
          <p:cNvSpPr/>
          <p:nvPr/>
        </p:nvSpPr>
        <p:spPr>
          <a:xfrm>
            <a:off x="339718" y="267494"/>
            <a:ext cx="790469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4.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砌一个圆柱形的沼气池，底面直径是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米，深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米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。现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要把池子的内壁和底面抹上水泥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。</a:t>
            </a:r>
            <a:endParaRPr lang="en-US" altLang="zh-CN" sz="3200" b="1" dirty="0"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612A1F1F-E646-4E8B-8830-DD1146CFA24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51" t="34364" r="38450" b="7844"/>
          <a:stretch/>
        </p:blipFill>
        <p:spPr>
          <a:xfrm>
            <a:off x="6516216" y="1776304"/>
            <a:ext cx="2097129" cy="18035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867599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497FC88D-1C3A-49E6-A6FB-EEE32D2F056E}"/>
              </a:ext>
            </a:extLst>
          </p:cNvPr>
          <p:cNvSpPr/>
          <p:nvPr/>
        </p:nvSpPr>
        <p:spPr>
          <a:xfrm>
            <a:off x="371448" y="267494"/>
            <a:ext cx="765693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5.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用一块白铁板（如下图）制作一个无盖的圆柱形水桶。水桶底面直径是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20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厘米，高是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20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厘米。请你做下面铁板上画出做水桶的用材示意图。</a:t>
            </a:r>
            <a:endParaRPr lang="en-US" altLang="zh-CN" sz="3200" b="1" dirty="0"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36C500EB-D2A9-47A6-AC15-4C7AFF4D7A4D}"/>
              </a:ext>
            </a:extLst>
          </p:cNvPr>
          <p:cNvSpPr/>
          <p:nvPr/>
        </p:nvSpPr>
        <p:spPr>
          <a:xfrm>
            <a:off x="5265126" y="2224889"/>
            <a:ext cx="2944738" cy="207505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Text Box 18">
            <a:extLst>
              <a:ext uri="{FF2B5EF4-FFF2-40B4-BE49-F238E27FC236}">
                <a16:creationId xmlns:a16="http://schemas.microsoft.com/office/drawing/2014/main" xmlns="" id="{32474591-3A85-4034-BE91-B0F2D75026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4215" y="2266912"/>
            <a:ext cx="18473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350">
              <a:latin typeface="Arial" panose="020B0604020202020204" pitchFamily="34" charset="0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FFE4B460-6B26-4561-94D7-35F7CD6F2706}"/>
              </a:ext>
            </a:extLst>
          </p:cNvPr>
          <p:cNvGrpSpPr/>
          <p:nvPr/>
        </p:nvGrpSpPr>
        <p:grpSpPr>
          <a:xfrm>
            <a:off x="5265126" y="1707654"/>
            <a:ext cx="2971941" cy="576064"/>
            <a:chOff x="5265204" y="2076365"/>
            <a:chExt cx="2971941" cy="576064"/>
          </a:xfrm>
        </p:grpSpPr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xmlns="" id="{3291F7EE-2E54-491A-8A0E-6CC6AF4416A2}"/>
                </a:ext>
              </a:extLst>
            </p:cNvPr>
            <p:cNvGrpSpPr/>
            <p:nvPr/>
          </p:nvGrpSpPr>
          <p:grpSpPr>
            <a:xfrm>
              <a:off x="5265204" y="2228513"/>
              <a:ext cx="2971941" cy="423916"/>
              <a:chOff x="6516216" y="3655936"/>
              <a:chExt cx="936104" cy="423916"/>
            </a:xfrm>
          </p:grpSpPr>
          <p:cxnSp>
            <p:nvCxnSpPr>
              <p:cNvPr id="22" name="直接箭头连接符 21">
                <a:extLst>
                  <a:ext uri="{FF2B5EF4-FFF2-40B4-BE49-F238E27FC236}">
                    <a16:creationId xmlns:a16="http://schemas.microsoft.com/office/drawing/2014/main" xmlns="" id="{EA77CF0E-1803-4A77-9154-8C7012AE25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16216" y="3867894"/>
                <a:ext cx="912737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>
                <a:extLst>
                  <a:ext uri="{FF2B5EF4-FFF2-40B4-BE49-F238E27FC236}">
                    <a16:creationId xmlns:a16="http://schemas.microsoft.com/office/drawing/2014/main" xmlns="" id="{C1FF88C0-0D30-4981-A3CD-0F2457A175B3}"/>
                  </a:ext>
                </a:extLst>
              </p:cNvPr>
              <p:cNvCxnSpPr/>
              <p:nvPr/>
            </p:nvCxnSpPr>
            <p:spPr>
              <a:xfrm flipV="1">
                <a:off x="6516216" y="3655936"/>
                <a:ext cx="0" cy="4239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>
                <a:extLst>
                  <a:ext uri="{FF2B5EF4-FFF2-40B4-BE49-F238E27FC236}">
                    <a16:creationId xmlns:a16="http://schemas.microsoft.com/office/drawing/2014/main" xmlns="" id="{C1CB51D6-728F-4B6A-B3D3-ABA42D84E632}"/>
                  </a:ext>
                </a:extLst>
              </p:cNvPr>
              <p:cNvCxnSpPr/>
              <p:nvPr/>
            </p:nvCxnSpPr>
            <p:spPr>
              <a:xfrm flipV="1">
                <a:off x="7452320" y="3655936"/>
                <a:ext cx="0" cy="4239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DD870ECB-0EAA-4220-AE97-579D11C160AD}"/>
                </a:ext>
              </a:extLst>
            </p:cNvPr>
            <p:cNvSpPr txBox="1"/>
            <p:nvPr/>
          </p:nvSpPr>
          <p:spPr>
            <a:xfrm>
              <a:off x="6344158" y="2076365"/>
              <a:ext cx="81403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itchFamily="49" charset="-122"/>
                  <a:ea typeface="楷体" pitchFamily="49" charset="-122"/>
                </a:rPr>
                <a:t>65cm</a:t>
              </a:r>
              <a:endParaRPr lang="zh-CN" altLang="en-US" sz="2000" b="1" dirty="0">
                <a:latin typeface="楷体" pitchFamily="49" charset="-122"/>
                <a:ea typeface="楷体" pitchFamily="49" charset="-122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C41901D6-6A50-4D1B-8B9C-6C8EBCA47232}"/>
              </a:ext>
            </a:extLst>
          </p:cNvPr>
          <p:cNvGrpSpPr/>
          <p:nvPr/>
        </p:nvGrpSpPr>
        <p:grpSpPr>
          <a:xfrm>
            <a:off x="8267936" y="2189903"/>
            <a:ext cx="624544" cy="2075052"/>
            <a:chOff x="3855205" y="2980364"/>
            <a:chExt cx="624544" cy="1774481"/>
          </a:xfrm>
        </p:grpSpPr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xmlns="" id="{1C01B02D-F48C-4E15-84CC-42628B8FEFC3}"/>
                </a:ext>
              </a:extLst>
            </p:cNvPr>
            <p:cNvGrpSpPr/>
            <p:nvPr/>
          </p:nvGrpSpPr>
          <p:grpSpPr>
            <a:xfrm rot="16200000">
              <a:off x="3179922" y="3655647"/>
              <a:ext cx="1774481" cy="423916"/>
              <a:chOff x="6516216" y="3655936"/>
              <a:chExt cx="936104" cy="423916"/>
            </a:xfrm>
          </p:grpSpPr>
          <p:cxnSp>
            <p:nvCxnSpPr>
              <p:cNvPr id="28" name="直接箭头连接符 27">
                <a:extLst>
                  <a:ext uri="{FF2B5EF4-FFF2-40B4-BE49-F238E27FC236}">
                    <a16:creationId xmlns:a16="http://schemas.microsoft.com/office/drawing/2014/main" xmlns="" id="{32C1E872-C74B-43C0-B9EC-40C2F783B34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16216" y="3867894"/>
                <a:ext cx="912737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>
                <a:extLst>
                  <a:ext uri="{FF2B5EF4-FFF2-40B4-BE49-F238E27FC236}">
                    <a16:creationId xmlns:a16="http://schemas.microsoft.com/office/drawing/2014/main" xmlns="" id="{FA47284D-99A8-41E3-97F4-588E6831D592}"/>
                  </a:ext>
                </a:extLst>
              </p:cNvPr>
              <p:cNvCxnSpPr/>
              <p:nvPr/>
            </p:nvCxnSpPr>
            <p:spPr>
              <a:xfrm flipV="1">
                <a:off x="6516216" y="3655936"/>
                <a:ext cx="0" cy="4239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>
                <a:extLst>
                  <a:ext uri="{FF2B5EF4-FFF2-40B4-BE49-F238E27FC236}">
                    <a16:creationId xmlns:a16="http://schemas.microsoft.com/office/drawing/2014/main" xmlns="" id="{AF16F360-E5CA-4516-AC01-64BC6EF49178}"/>
                  </a:ext>
                </a:extLst>
              </p:cNvPr>
              <p:cNvCxnSpPr/>
              <p:nvPr/>
            </p:nvCxnSpPr>
            <p:spPr>
              <a:xfrm flipV="1">
                <a:off x="7452320" y="3655936"/>
                <a:ext cx="0" cy="4239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xmlns="" id="{EB64E75B-D2E2-4051-8766-C94A529608BA}"/>
                </a:ext>
              </a:extLst>
            </p:cNvPr>
            <p:cNvSpPr txBox="1"/>
            <p:nvPr/>
          </p:nvSpPr>
          <p:spPr>
            <a:xfrm rot="5400000">
              <a:off x="3916692" y="3760603"/>
              <a:ext cx="72600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itchFamily="49" charset="-122"/>
                  <a:ea typeface="楷体" pitchFamily="49" charset="-122"/>
                </a:rPr>
                <a:t>45cm</a:t>
              </a:r>
              <a:endParaRPr lang="zh-CN" altLang="en-US" sz="2000" b="1" dirty="0">
                <a:latin typeface="楷体" pitchFamily="49" charset="-122"/>
                <a:ea typeface="楷体" pitchFamily="49" charset="-122"/>
              </a:endParaRPr>
            </a:p>
          </p:txBody>
        </p:sp>
      </p:grpSp>
      <p:sp>
        <p:nvSpPr>
          <p:cNvPr id="33" name="矩形 32">
            <a:extLst>
              <a:ext uri="{FF2B5EF4-FFF2-40B4-BE49-F238E27FC236}">
                <a16:creationId xmlns:a16="http://schemas.microsoft.com/office/drawing/2014/main" xmlns="" id="{8FF15851-13B1-49AB-84C8-3D2875011FFA}"/>
              </a:ext>
            </a:extLst>
          </p:cNvPr>
          <p:cNvSpPr/>
          <p:nvPr/>
        </p:nvSpPr>
        <p:spPr>
          <a:xfrm>
            <a:off x="539552" y="2499742"/>
            <a:ext cx="4249881" cy="12840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底面周长：</a:t>
            </a:r>
            <a:endParaRPr lang="en-US" altLang="zh-CN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20×3.14=62.8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（厘米）</a:t>
            </a:r>
            <a:endParaRPr lang="en-US" altLang="zh-CN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DC8B0584-FF99-4EF8-A387-7550B0FCEDF6}"/>
              </a:ext>
            </a:extLst>
          </p:cNvPr>
          <p:cNvSpPr/>
          <p:nvPr/>
        </p:nvSpPr>
        <p:spPr>
          <a:xfrm>
            <a:off x="5257937" y="2202406"/>
            <a:ext cx="2904944" cy="97121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6838357C-324B-4268-B9B3-A858F3B6CECD}"/>
              </a:ext>
            </a:extLst>
          </p:cNvPr>
          <p:cNvGrpSpPr/>
          <p:nvPr/>
        </p:nvGrpSpPr>
        <p:grpSpPr>
          <a:xfrm>
            <a:off x="5257936" y="2707739"/>
            <a:ext cx="2904945" cy="588599"/>
            <a:chOff x="5265204" y="2063830"/>
            <a:chExt cx="2971941" cy="588599"/>
          </a:xfrm>
        </p:grpSpPr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xmlns="" id="{00527569-8CD8-4BF6-9E56-360104C210DA}"/>
                </a:ext>
              </a:extLst>
            </p:cNvPr>
            <p:cNvGrpSpPr/>
            <p:nvPr/>
          </p:nvGrpSpPr>
          <p:grpSpPr>
            <a:xfrm>
              <a:off x="5265204" y="2228513"/>
              <a:ext cx="2971941" cy="423916"/>
              <a:chOff x="6516216" y="3655936"/>
              <a:chExt cx="936104" cy="423916"/>
            </a:xfrm>
          </p:grpSpPr>
          <p:cxnSp>
            <p:nvCxnSpPr>
              <p:cNvPr id="40" name="直接箭头连接符 39">
                <a:extLst>
                  <a:ext uri="{FF2B5EF4-FFF2-40B4-BE49-F238E27FC236}">
                    <a16:creationId xmlns:a16="http://schemas.microsoft.com/office/drawing/2014/main" xmlns="" id="{7D532D58-9504-4A07-B6E4-AFFA1D1AF0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16216" y="3867894"/>
                <a:ext cx="912737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>
                <a:extLst>
                  <a:ext uri="{FF2B5EF4-FFF2-40B4-BE49-F238E27FC236}">
                    <a16:creationId xmlns:a16="http://schemas.microsoft.com/office/drawing/2014/main" xmlns="" id="{717BB21E-4ED9-41DA-98ED-D1CD13D282BE}"/>
                  </a:ext>
                </a:extLst>
              </p:cNvPr>
              <p:cNvCxnSpPr/>
              <p:nvPr/>
            </p:nvCxnSpPr>
            <p:spPr>
              <a:xfrm flipV="1">
                <a:off x="6516216" y="3655936"/>
                <a:ext cx="0" cy="4239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>
                <a:extLst>
                  <a:ext uri="{FF2B5EF4-FFF2-40B4-BE49-F238E27FC236}">
                    <a16:creationId xmlns:a16="http://schemas.microsoft.com/office/drawing/2014/main" xmlns="" id="{EE7A8983-3B27-42D6-8416-811B848B3790}"/>
                  </a:ext>
                </a:extLst>
              </p:cNvPr>
              <p:cNvCxnSpPr/>
              <p:nvPr/>
            </p:nvCxnSpPr>
            <p:spPr>
              <a:xfrm flipV="1">
                <a:off x="7452320" y="3655936"/>
                <a:ext cx="0" cy="4239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xmlns="" id="{0250D6AD-7BAD-4C65-B37A-BAED9134377F}"/>
                </a:ext>
              </a:extLst>
            </p:cNvPr>
            <p:cNvSpPr txBox="1"/>
            <p:nvPr/>
          </p:nvSpPr>
          <p:spPr>
            <a:xfrm>
              <a:off x="6228402" y="2063830"/>
              <a:ext cx="11009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itchFamily="49" charset="-122"/>
                  <a:ea typeface="楷体" pitchFamily="49" charset="-122"/>
                </a:rPr>
                <a:t>62.8cm</a:t>
              </a:r>
              <a:endParaRPr lang="zh-CN" altLang="en-US" sz="2000" b="1" dirty="0">
                <a:latin typeface="楷体" pitchFamily="49" charset="-122"/>
                <a:ea typeface="楷体" pitchFamily="49" charset="-122"/>
              </a:endParaRP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:a16="http://schemas.microsoft.com/office/drawing/2014/main" xmlns="" id="{2C5FA88E-E198-45C6-9796-4CDF6660EFA1}"/>
              </a:ext>
            </a:extLst>
          </p:cNvPr>
          <p:cNvGrpSpPr/>
          <p:nvPr/>
        </p:nvGrpSpPr>
        <p:grpSpPr>
          <a:xfrm>
            <a:off x="4645870" y="2196071"/>
            <a:ext cx="661342" cy="982654"/>
            <a:chOff x="3617779" y="2980364"/>
            <a:chExt cx="661342" cy="1774481"/>
          </a:xfrm>
        </p:grpSpPr>
        <p:grpSp>
          <p:nvGrpSpPr>
            <p:cNvPr id="44" name="组合 43">
              <a:extLst>
                <a:ext uri="{FF2B5EF4-FFF2-40B4-BE49-F238E27FC236}">
                  <a16:creationId xmlns:a16="http://schemas.microsoft.com/office/drawing/2014/main" xmlns="" id="{2404143F-57DC-43B3-8B5E-745582C83D74}"/>
                </a:ext>
              </a:extLst>
            </p:cNvPr>
            <p:cNvGrpSpPr/>
            <p:nvPr/>
          </p:nvGrpSpPr>
          <p:grpSpPr>
            <a:xfrm rot="16200000">
              <a:off x="3179922" y="3655647"/>
              <a:ext cx="1774481" cy="423916"/>
              <a:chOff x="6516216" y="3655936"/>
              <a:chExt cx="936104" cy="423916"/>
            </a:xfrm>
          </p:grpSpPr>
          <p:cxnSp>
            <p:nvCxnSpPr>
              <p:cNvPr id="46" name="直接箭头连接符 45">
                <a:extLst>
                  <a:ext uri="{FF2B5EF4-FFF2-40B4-BE49-F238E27FC236}">
                    <a16:creationId xmlns:a16="http://schemas.microsoft.com/office/drawing/2014/main" xmlns="" id="{6A4E5649-2F79-4EAA-983E-47377D9EA3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16216" y="3867894"/>
                <a:ext cx="912737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>
                <a:extLst>
                  <a:ext uri="{FF2B5EF4-FFF2-40B4-BE49-F238E27FC236}">
                    <a16:creationId xmlns:a16="http://schemas.microsoft.com/office/drawing/2014/main" xmlns="" id="{450841B8-F0F4-4E69-9BBC-1182CC47ACC9}"/>
                  </a:ext>
                </a:extLst>
              </p:cNvPr>
              <p:cNvCxnSpPr/>
              <p:nvPr/>
            </p:nvCxnSpPr>
            <p:spPr>
              <a:xfrm flipV="1">
                <a:off x="6516216" y="3655936"/>
                <a:ext cx="0" cy="4239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>
                <a:extLst>
                  <a:ext uri="{FF2B5EF4-FFF2-40B4-BE49-F238E27FC236}">
                    <a16:creationId xmlns:a16="http://schemas.microsoft.com/office/drawing/2014/main" xmlns="" id="{BAB43AAB-39A8-4D6B-88F5-AD44D264C88A}"/>
                  </a:ext>
                </a:extLst>
              </p:cNvPr>
              <p:cNvCxnSpPr/>
              <p:nvPr/>
            </p:nvCxnSpPr>
            <p:spPr>
              <a:xfrm flipV="1">
                <a:off x="7452320" y="3655936"/>
                <a:ext cx="0" cy="4239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xmlns="" id="{3D07AFE6-4ECF-49BA-B8E8-1FA89F247BE1}"/>
                </a:ext>
              </a:extLst>
            </p:cNvPr>
            <p:cNvSpPr txBox="1"/>
            <p:nvPr/>
          </p:nvSpPr>
          <p:spPr>
            <a:xfrm rot="16200000">
              <a:off x="3114817" y="3630385"/>
              <a:ext cx="1406034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itchFamily="49" charset="-122"/>
                  <a:ea typeface="楷体" pitchFamily="49" charset="-122"/>
                </a:rPr>
                <a:t>20cm</a:t>
              </a:r>
              <a:endParaRPr lang="zh-CN" altLang="en-US" sz="2000" b="1" dirty="0">
                <a:latin typeface="楷体" pitchFamily="49" charset="-122"/>
                <a:ea typeface="楷体" pitchFamily="49" charset="-122"/>
              </a:endParaRPr>
            </a:p>
          </p:txBody>
        </p:sp>
      </p:grpSp>
      <p:sp>
        <p:nvSpPr>
          <p:cNvPr id="49" name="矩形 48">
            <a:extLst>
              <a:ext uri="{FF2B5EF4-FFF2-40B4-BE49-F238E27FC236}">
                <a16:creationId xmlns:a16="http://schemas.microsoft.com/office/drawing/2014/main" xmlns="" id="{B81AEF7D-BEE8-4D50-AD49-56F1D094E3BB}"/>
              </a:ext>
            </a:extLst>
          </p:cNvPr>
          <p:cNvSpPr/>
          <p:nvPr/>
        </p:nvSpPr>
        <p:spPr>
          <a:xfrm>
            <a:off x="6036754" y="2252814"/>
            <a:ext cx="10695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侧面</a:t>
            </a:r>
            <a:endParaRPr lang="en-US" altLang="zh-CN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34" name="椭圆 33">
            <a:extLst>
              <a:ext uri="{FF2B5EF4-FFF2-40B4-BE49-F238E27FC236}">
                <a16:creationId xmlns:a16="http://schemas.microsoft.com/office/drawing/2014/main" xmlns="" id="{0E83C204-C0AD-4B50-B4A8-088B3B9EE941}"/>
              </a:ext>
            </a:extLst>
          </p:cNvPr>
          <p:cNvSpPr/>
          <p:nvPr/>
        </p:nvSpPr>
        <p:spPr>
          <a:xfrm>
            <a:off x="5281944" y="3234543"/>
            <a:ext cx="1005103" cy="1005103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50" name="组合 49">
            <a:extLst>
              <a:ext uri="{FF2B5EF4-FFF2-40B4-BE49-F238E27FC236}">
                <a16:creationId xmlns:a16="http://schemas.microsoft.com/office/drawing/2014/main" xmlns="" id="{C393F300-A9DA-4B79-ABA7-122A421A999B}"/>
              </a:ext>
            </a:extLst>
          </p:cNvPr>
          <p:cNvGrpSpPr/>
          <p:nvPr/>
        </p:nvGrpSpPr>
        <p:grpSpPr>
          <a:xfrm>
            <a:off x="4634788" y="3185988"/>
            <a:ext cx="661342" cy="1113954"/>
            <a:chOff x="3617779" y="2980364"/>
            <a:chExt cx="661342" cy="1774481"/>
          </a:xfrm>
        </p:grpSpPr>
        <p:grpSp>
          <p:nvGrpSpPr>
            <p:cNvPr id="51" name="组合 50">
              <a:extLst>
                <a:ext uri="{FF2B5EF4-FFF2-40B4-BE49-F238E27FC236}">
                  <a16:creationId xmlns:a16="http://schemas.microsoft.com/office/drawing/2014/main" xmlns="" id="{05C423F9-176D-4CB9-99B2-960F221C4FB9}"/>
                </a:ext>
              </a:extLst>
            </p:cNvPr>
            <p:cNvGrpSpPr/>
            <p:nvPr/>
          </p:nvGrpSpPr>
          <p:grpSpPr>
            <a:xfrm rot="16200000">
              <a:off x="3179922" y="3655647"/>
              <a:ext cx="1774481" cy="423916"/>
              <a:chOff x="6516216" y="3655936"/>
              <a:chExt cx="936104" cy="423916"/>
            </a:xfrm>
          </p:grpSpPr>
          <p:cxnSp>
            <p:nvCxnSpPr>
              <p:cNvPr id="53" name="直接箭头连接符 52">
                <a:extLst>
                  <a:ext uri="{FF2B5EF4-FFF2-40B4-BE49-F238E27FC236}">
                    <a16:creationId xmlns:a16="http://schemas.microsoft.com/office/drawing/2014/main" xmlns="" id="{EFCCDEE7-5777-4D82-8519-EA2A10CD87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16216" y="3867894"/>
                <a:ext cx="912737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>
                <a:extLst>
                  <a:ext uri="{FF2B5EF4-FFF2-40B4-BE49-F238E27FC236}">
                    <a16:creationId xmlns:a16="http://schemas.microsoft.com/office/drawing/2014/main" xmlns="" id="{F3973466-FC51-49EB-80D8-CC8C08102511}"/>
                  </a:ext>
                </a:extLst>
              </p:cNvPr>
              <p:cNvCxnSpPr/>
              <p:nvPr/>
            </p:nvCxnSpPr>
            <p:spPr>
              <a:xfrm flipV="1">
                <a:off x="6516216" y="3655936"/>
                <a:ext cx="0" cy="4239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>
                <a:extLst>
                  <a:ext uri="{FF2B5EF4-FFF2-40B4-BE49-F238E27FC236}">
                    <a16:creationId xmlns:a16="http://schemas.microsoft.com/office/drawing/2014/main" xmlns="" id="{DBB18275-F521-4BC7-931B-0BE921EA12D0}"/>
                  </a:ext>
                </a:extLst>
              </p:cNvPr>
              <p:cNvCxnSpPr/>
              <p:nvPr/>
            </p:nvCxnSpPr>
            <p:spPr>
              <a:xfrm flipV="1">
                <a:off x="7452320" y="3655936"/>
                <a:ext cx="0" cy="4239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2" name="文本框 51">
              <a:extLst>
                <a:ext uri="{FF2B5EF4-FFF2-40B4-BE49-F238E27FC236}">
                  <a16:creationId xmlns:a16="http://schemas.microsoft.com/office/drawing/2014/main" xmlns="" id="{684CC34D-6954-4021-97C5-67284994D3F1}"/>
                </a:ext>
              </a:extLst>
            </p:cNvPr>
            <p:cNvSpPr txBox="1"/>
            <p:nvPr/>
          </p:nvSpPr>
          <p:spPr>
            <a:xfrm rot="16200000">
              <a:off x="3114817" y="3630385"/>
              <a:ext cx="1406034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itchFamily="49" charset="-122"/>
                  <a:ea typeface="楷体" pitchFamily="49" charset="-122"/>
                </a:rPr>
                <a:t>25cm</a:t>
              </a:r>
              <a:endParaRPr lang="zh-CN" altLang="en-US" sz="2000" b="1" dirty="0">
                <a:latin typeface="楷体" pitchFamily="49" charset="-122"/>
                <a:ea typeface="楷体" pitchFamily="49" charset="-122"/>
              </a:endParaRPr>
            </a:p>
          </p:txBody>
        </p:sp>
      </p:grpSp>
      <p:grpSp>
        <p:nvGrpSpPr>
          <p:cNvPr id="56" name="组合 55">
            <a:extLst>
              <a:ext uri="{FF2B5EF4-FFF2-40B4-BE49-F238E27FC236}">
                <a16:creationId xmlns:a16="http://schemas.microsoft.com/office/drawing/2014/main" xmlns="" id="{B5D587D6-FF14-4C9F-B7E3-3C5BA08EA3D4}"/>
              </a:ext>
            </a:extLst>
          </p:cNvPr>
          <p:cNvGrpSpPr/>
          <p:nvPr/>
        </p:nvGrpSpPr>
        <p:grpSpPr>
          <a:xfrm>
            <a:off x="5281944" y="3425540"/>
            <a:ext cx="1005104" cy="400110"/>
            <a:chOff x="5265204" y="2111739"/>
            <a:chExt cx="2897756" cy="400110"/>
          </a:xfrm>
        </p:grpSpPr>
        <p:cxnSp>
          <p:nvCxnSpPr>
            <p:cNvPr id="59" name="直接箭头连接符 58">
              <a:extLst>
                <a:ext uri="{FF2B5EF4-FFF2-40B4-BE49-F238E27FC236}">
                  <a16:creationId xmlns:a16="http://schemas.microsoft.com/office/drawing/2014/main" xmlns="" id="{40887DB5-F234-4842-AA06-F0BCC1795CC3}"/>
                </a:ext>
              </a:extLst>
            </p:cNvPr>
            <p:cNvCxnSpPr>
              <a:cxnSpLocks/>
            </p:cNvCxnSpPr>
            <p:nvPr/>
          </p:nvCxnSpPr>
          <p:spPr>
            <a:xfrm>
              <a:off x="5265204" y="2440471"/>
              <a:ext cx="2897756" cy="0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xmlns="" id="{5ED0FE93-8049-4914-B79A-E35DB438FF6E}"/>
                </a:ext>
              </a:extLst>
            </p:cNvPr>
            <p:cNvSpPr txBox="1"/>
            <p:nvPr/>
          </p:nvSpPr>
          <p:spPr>
            <a:xfrm>
              <a:off x="5767980" y="2111739"/>
              <a:ext cx="237712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itchFamily="49" charset="-122"/>
                  <a:ea typeface="楷体" pitchFamily="49" charset="-122"/>
                </a:rPr>
                <a:t>20cm</a:t>
              </a:r>
              <a:endParaRPr lang="zh-CN" altLang="en-US" sz="2000" b="1" dirty="0">
                <a:latin typeface="楷体" pitchFamily="49" charset="-122"/>
                <a:ea typeface="楷体" pitchFamily="49" charset="-122"/>
              </a:endParaRPr>
            </a:p>
          </p:txBody>
        </p:sp>
      </p:grpSp>
      <p:sp>
        <p:nvSpPr>
          <p:cNvPr id="62" name="矩形 61">
            <a:extLst>
              <a:ext uri="{FF2B5EF4-FFF2-40B4-BE49-F238E27FC236}">
                <a16:creationId xmlns:a16="http://schemas.microsoft.com/office/drawing/2014/main" xmlns="" id="{4FCABD6F-3391-415D-9A5B-744989179FE3}"/>
              </a:ext>
            </a:extLst>
          </p:cNvPr>
          <p:cNvSpPr/>
          <p:nvPr/>
        </p:nvSpPr>
        <p:spPr>
          <a:xfrm>
            <a:off x="5126691" y="3622806"/>
            <a:ext cx="10695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底面</a:t>
            </a:r>
            <a:endParaRPr lang="en-US" altLang="zh-CN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60" name="图片 59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61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062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3" grpId="0"/>
      <p:bldP spid="35" grpId="0" animBg="1"/>
      <p:bldP spid="49" grpId="0"/>
      <p:bldP spid="34" grpId="0" animBg="1"/>
      <p:bldP spid="6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5"/>
          <p:cNvSpPr txBox="1">
            <a:spLocks noChangeArrowheads="1"/>
          </p:cNvSpPr>
          <p:nvPr/>
        </p:nvSpPr>
        <p:spPr bwMode="auto">
          <a:xfrm>
            <a:off x="395536" y="270396"/>
            <a:ext cx="8352928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6.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如图，一个直角梯形绕轴旋转一周后形成的立体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图形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的体积是多少？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1331640" y="1578495"/>
            <a:ext cx="2301229" cy="432048"/>
          </a:xfrm>
          <a:prstGeom prst="roundRect">
            <a:avLst/>
          </a:prstGeom>
          <a:solidFill>
            <a:schemeClr val="accent2">
              <a:lumMod val="60000"/>
              <a:lumOff val="40000"/>
              <a:alpha val="44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圆锥的体积</a:t>
            </a:r>
          </a:p>
        </p:txBody>
      </p:sp>
      <p:sp>
        <p:nvSpPr>
          <p:cNvPr id="16" name="圆角矩形 15"/>
          <p:cNvSpPr/>
          <p:nvPr/>
        </p:nvSpPr>
        <p:spPr>
          <a:xfrm>
            <a:off x="4431010" y="1563638"/>
            <a:ext cx="2301229" cy="432048"/>
          </a:xfrm>
          <a:prstGeom prst="roundRect">
            <a:avLst/>
          </a:prstGeom>
          <a:solidFill>
            <a:schemeClr val="accent2">
              <a:lumMod val="60000"/>
              <a:lumOff val="40000"/>
              <a:alpha val="44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圆柱的体积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3780141" y="1578495"/>
            <a:ext cx="479327" cy="43204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圆角矩形 17"/>
              <p:cNvSpPr/>
              <p:nvPr/>
            </p:nvSpPr>
            <p:spPr>
              <a:xfrm>
                <a:off x="996084" y="2283718"/>
                <a:ext cx="4581308" cy="576368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20000"/>
                  </a:lnSpc>
                  <a:defRPr/>
                </a:pPr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3.14</a:t>
                </a:r>
                <a:r>
                  <a:rPr lang="zh-CN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×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r>
                  <a:rPr lang="en-US" altLang="zh-CN" sz="2400" b="1" baseline="30000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r>
                  <a:rPr lang="zh-CN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×（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8-5</a:t>
                </a:r>
                <a:r>
                  <a:rPr lang="zh-CN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）×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b="1" i="0">
                            <a:solidFill>
                              <a:srgbClr val="FF0000"/>
                            </a:solidFill>
                            <a:latin typeface="楷体" pitchFamily="49" charset="-122"/>
                            <a:ea typeface="楷体" pitchFamily="49" charset="-122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1" i="0">
                            <a:solidFill>
                              <a:srgbClr val="FF0000"/>
                            </a:solidFill>
                            <a:latin typeface="楷体" pitchFamily="49" charset="-122"/>
                            <a:ea typeface="楷体" pitchFamily="49" charset="-122"/>
                          </a:rPr>
                          <m:t>3</m:t>
                        </m:r>
                      </m:den>
                    </m:f>
                  </m:oMath>
                </a14:m>
                <a:endPara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>
          <p:sp>
            <p:nvSpPr>
              <p:cNvPr id="18" name="圆角矩形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6084" y="2283718"/>
                <a:ext cx="4581308" cy="576368"/>
              </a:xfrm>
              <a:prstGeom prst="roundRect">
                <a:avLst/>
              </a:prstGeom>
              <a:blipFill rotWithShape="1">
                <a:blip r:embed="rId2"/>
                <a:stretch>
                  <a:fillRect l="-1330" b="-2021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圆角矩形 18"/>
          <p:cNvSpPr/>
          <p:nvPr/>
        </p:nvSpPr>
        <p:spPr>
          <a:xfrm>
            <a:off x="4380461" y="2307104"/>
            <a:ext cx="2423788" cy="57636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3.14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en-US" altLang="zh-CN" sz="2400" b="1" baseline="30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3996397" y="2355726"/>
            <a:ext cx="719619" cy="43204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683568" y="3346282"/>
            <a:ext cx="3229427" cy="57636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301.44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cm</a:t>
            </a:r>
            <a:r>
              <a:rPr lang="en-US" altLang="zh-CN" sz="2400" b="1" baseline="30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22" name="圆角矩形 21"/>
          <p:cNvSpPr/>
          <p:nvPr/>
        </p:nvSpPr>
        <p:spPr>
          <a:xfrm>
            <a:off x="611560" y="3867894"/>
            <a:ext cx="7995887" cy="53975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答：旋转一周后围成的立体图形的体积是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301.44cm</a:t>
            </a:r>
            <a:r>
              <a:rPr lang="en-US" altLang="zh-CN" sz="2400" b="1" baseline="30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23" name="圆角矩形 22"/>
          <p:cNvSpPr/>
          <p:nvPr/>
        </p:nvSpPr>
        <p:spPr>
          <a:xfrm>
            <a:off x="683569" y="2847577"/>
            <a:ext cx="4479246" cy="57636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50.24+251.2</a:t>
            </a:r>
            <a:endParaRPr lang="zh-CN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3648261" y="3271088"/>
            <a:ext cx="719619" cy="43204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7" name="Picture 5" descr="E:\罗梦\2017春下\人六数下\人六数导学案(下)\ZQ17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2173" y="843558"/>
            <a:ext cx="1692275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9" name="组合 2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0" name="图片 29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1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97865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"/>
          <p:cNvSpPr txBox="1"/>
          <p:nvPr/>
        </p:nvSpPr>
        <p:spPr>
          <a:xfrm>
            <a:off x="3500118" y="2160432"/>
            <a:ext cx="33899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 smtClean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课本：练一练第</a:t>
            </a:r>
            <a:r>
              <a:rPr lang="en-US" altLang="zh-CN" sz="2800" dirty="0" smtClean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800" dirty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题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3" name="矩形 4"/>
          <p:cNvSpPr>
            <a:spLocks noChangeArrowheads="1"/>
          </p:cNvSpPr>
          <p:nvPr/>
        </p:nvSpPr>
        <p:spPr bwMode="auto">
          <a:xfrm>
            <a:off x="2469976" y="1347614"/>
            <a:ext cx="4766320" cy="2285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课本：</a:t>
            </a:r>
            <a:endParaRPr lang="en-US" altLang="zh-CN" sz="3200" b="1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第</a:t>
            </a:r>
            <a:r>
              <a:rPr lang="en-US" altLang="zh-CN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46</a:t>
            </a:r>
            <a:r>
              <a:rPr lang="zh-CN" altLang="en-US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页“整理与复习”</a:t>
            </a:r>
            <a:endParaRPr lang="en-US" altLang="zh-CN" sz="3200" b="1" dirty="0" smtClean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第</a:t>
            </a:r>
            <a:r>
              <a:rPr lang="en-US" altLang="zh-CN" sz="3200" b="1" dirty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3200" b="1" dirty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3200" b="1" dirty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3200" b="1" dirty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题</a:t>
            </a:r>
            <a:endParaRPr lang="en-US" altLang="zh-CN" sz="3200" b="1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6" name="图片 15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7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93440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92700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7">
            <a:hlinkClick r:id="rId2" action="ppaction://hlinksldjump"/>
            <a:extLst>
              <a:ext uri="{FF2B5EF4-FFF2-40B4-BE49-F238E27FC236}">
                <a16:creationId xmlns:a16="http://schemas.microsoft.com/office/drawing/2014/main" xmlns="" id="{2BC43BA6-FDCB-48DD-B256-EFA4B99491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592" y="2356677"/>
            <a:ext cx="196851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圆柱和圆锥</a:t>
            </a:r>
          </a:p>
        </p:txBody>
      </p:sp>
      <p:sp>
        <p:nvSpPr>
          <p:cNvPr id="9" name="Rectangle 20">
            <a:hlinkClick r:id="rId3" action="ppaction://hlinksldjump"/>
            <a:extLst>
              <a:ext uri="{FF2B5EF4-FFF2-40B4-BE49-F238E27FC236}">
                <a16:creationId xmlns:a16="http://schemas.microsoft.com/office/drawing/2014/main" xmlns="" id="{E570566C-C822-4582-9155-9724336AF2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96385" y="2507175"/>
            <a:ext cx="36942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圆柱的侧面积、表面积</a:t>
            </a:r>
            <a:endParaRPr lang="en-US" altLang="zh-CN" sz="2400" b="1" dirty="0">
              <a:solidFill>
                <a:srgbClr val="0070C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1" name="Rectangle 20">
            <a:hlinkClick r:id="rId3" action="ppaction://hlinksldjump"/>
            <a:extLst>
              <a:ext uri="{FF2B5EF4-FFF2-40B4-BE49-F238E27FC236}">
                <a16:creationId xmlns:a16="http://schemas.microsoft.com/office/drawing/2014/main" xmlns="" id="{E867E302-C1C3-468E-80FB-BED6C3C7B5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96386" y="1712151"/>
            <a:ext cx="32070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圆柱和圆锥的特征</a:t>
            </a:r>
          </a:p>
        </p:txBody>
      </p:sp>
      <p:sp>
        <p:nvSpPr>
          <p:cNvPr id="12" name="Rectangle 20">
            <a:hlinkClick r:id="rId4" action="ppaction://hlinksldjump"/>
            <a:extLst>
              <a:ext uri="{FF2B5EF4-FFF2-40B4-BE49-F238E27FC236}">
                <a16:creationId xmlns:a16="http://schemas.microsoft.com/office/drawing/2014/main" xmlns="" id="{5962A462-4BBF-49F1-B59A-25AAF09F25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96386" y="3305376"/>
            <a:ext cx="341607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圆柱和圆锥的体积</a:t>
            </a:r>
          </a:p>
        </p:txBody>
      </p:sp>
      <p:sp>
        <p:nvSpPr>
          <p:cNvPr id="13" name="左大括号 15">
            <a:extLst>
              <a:ext uri="{FF2B5EF4-FFF2-40B4-BE49-F238E27FC236}">
                <a16:creationId xmlns:a16="http://schemas.microsoft.com/office/drawing/2014/main" xmlns="" id="{E9E0ED90-EF75-4282-9DA9-C403DC505631}"/>
              </a:ext>
            </a:extLst>
          </p:cNvPr>
          <p:cNvSpPr>
            <a:spLocks/>
          </p:cNvSpPr>
          <p:nvPr/>
        </p:nvSpPr>
        <p:spPr bwMode="auto">
          <a:xfrm>
            <a:off x="2724542" y="1939808"/>
            <a:ext cx="279680" cy="1596401"/>
          </a:xfrm>
          <a:prstGeom prst="leftBrace">
            <a:avLst>
              <a:gd name="adj1" fmla="val 9521"/>
              <a:gd name="adj2" fmla="val 50000"/>
            </a:avLst>
          </a:prstGeom>
          <a:noFill/>
          <a:ln w="25400" cmpd="sng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endParaRPr lang="zh-CN" altLang="zh-CN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7" name="Rectangle 13">
            <a:extLst>
              <a:ext uri="{FF2B5EF4-FFF2-40B4-BE49-F238E27FC236}">
                <a16:creationId xmlns:a16="http://schemas.microsoft.com/office/drawing/2014/main" xmlns="" id="{92FAFA8D-8216-4E6F-8AA4-EE67541BFE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9043" y="843558"/>
            <a:ext cx="690130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zh-CN" b="1" dirty="0">
                <a:latin typeface="楷体" pitchFamily="49" charset="-122"/>
                <a:ea typeface="楷体" pitchFamily="49" charset="-122"/>
              </a:rPr>
              <a:t>你能把学会的知识及方法整理一下吗？</a:t>
            </a:r>
          </a:p>
        </p:txBody>
      </p:sp>
      <p:sp>
        <p:nvSpPr>
          <p:cNvPr id="28" name="Rectangle 17">
            <a:hlinkClick r:id="rId2" action="ppaction://hlinksldjump"/>
            <a:extLst>
              <a:ext uri="{FF2B5EF4-FFF2-40B4-BE49-F238E27FC236}">
                <a16:creationId xmlns:a16="http://schemas.microsoft.com/office/drawing/2014/main" xmlns="" id="{0A8BA9B9-2F9E-4A29-89AA-8A713EEB16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600" y="4011910"/>
            <a:ext cx="6984776" cy="523220"/>
          </a:xfrm>
          <a:prstGeom prst="rect">
            <a:avLst/>
          </a:prstGeom>
          <a:solidFill>
            <a:srgbClr val="99CC00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zh-CN" sz="28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用转化、实验等方法探究圆柱、圆锥的体积。</a:t>
            </a:r>
          </a:p>
        </p:txBody>
      </p:sp>
      <p:sp>
        <p:nvSpPr>
          <p:cNvPr id="29" name="左大括号 15">
            <a:extLst>
              <a:ext uri="{FF2B5EF4-FFF2-40B4-BE49-F238E27FC236}">
                <a16:creationId xmlns:a16="http://schemas.microsoft.com/office/drawing/2014/main" xmlns="" id="{E9E0ED90-EF75-4282-9DA9-C403DC505631}"/>
              </a:ext>
            </a:extLst>
          </p:cNvPr>
          <p:cNvSpPr>
            <a:spLocks/>
          </p:cNvSpPr>
          <p:nvPr/>
        </p:nvSpPr>
        <p:spPr bwMode="auto">
          <a:xfrm>
            <a:off x="5959553" y="1554013"/>
            <a:ext cx="279680" cy="771589"/>
          </a:xfrm>
          <a:prstGeom prst="leftBrace">
            <a:avLst>
              <a:gd name="adj1" fmla="val 9521"/>
              <a:gd name="adj2" fmla="val 50000"/>
            </a:avLst>
          </a:prstGeom>
          <a:noFill/>
          <a:ln w="25400" cmpd="sng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endParaRPr lang="zh-CN" altLang="zh-CN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0" name="Rectangle 20">
            <a:hlinkClick r:id="rId5" action="ppaction://hlinksldjump"/>
            <a:extLst>
              <a:ext uri="{FF2B5EF4-FFF2-40B4-BE49-F238E27FC236}">
                <a16:creationId xmlns:a16="http://schemas.microsoft.com/office/drawing/2014/main" xmlns="" id="{E867E302-C1C3-468E-80FB-BED6C3C7B5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37281" y="1347614"/>
            <a:ext cx="206862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zh-CN" sz="2400" b="1" dirty="0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圆柱的</a:t>
            </a:r>
            <a:r>
              <a:rPr lang="zh-CN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特征</a:t>
            </a:r>
          </a:p>
        </p:txBody>
      </p:sp>
      <p:sp>
        <p:nvSpPr>
          <p:cNvPr id="31" name="Rectangle 20">
            <a:hlinkClick r:id="rId6" action="ppaction://hlinksldjump"/>
            <a:extLst>
              <a:ext uri="{FF2B5EF4-FFF2-40B4-BE49-F238E27FC236}">
                <a16:creationId xmlns:a16="http://schemas.microsoft.com/office/drawing/2014/main" xmlns="" id="{E867E302-C1C3-468E-80FB-BED6C3C7B5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37281" y="2045510"/>
            <a:ext cx="206862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zh-CN" sz="2400" b="1" dirty="0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圆</a:t>
            </a:r>
            <a:r>
              <a:rPr lang="zh-CN" altLang="en-US" sz="2400" b="1" dirty="0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锥</a:t>
            </a:r>
            <a:r>
              <a:rPr lang="zh-CN" altLang="zh-CN" sz="2400" b="1" dirty="0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的</a:t>
            </a:r>
            <a:r>
              <a:rPr lang="zh-CN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特征</a:t>
            </a:r>
          </a:p>
        </p:txBody>
      </p:sp>
      <p:sp>
        <p:nvSpPr>
          <p:cNvPr id="32" name="左大括号 15">
            <a:extLst>
              <a:ext uri="{FF2B5EF4-FFF2-40B4-BE49-F238E27FC236}">
                <a16:creationId xmlns:a16="http://schemas.microsoft.com/office/drawing/2014/main" xmlns="" id="{E9E0ED90-EF75-4282-9DA9-C403DC505631}"/>
              </a:ext>
            </a:extLst>
          </p:cNvPr>
          <p:cNvSpPr>
            <a:spLocks/>
          </p:cNvSpPr>
          <p:nvPr/>
        </p:nvSpPr>
        <p:spPr bwMode="auto">
          <a:xfrm>
            <a:off x="5917761" y="3116616"/>
            <a:ext cx="279680" cy="771589"/>
          </a:xfrm>
          <a:prstGeom prst="leftBrace">
            <a:avLst>
              <a:gd name="adj1" fmla="val 9521"/>
              <a:gd name="adj2" fmla="val 50000"/>
            </a:avLst>
          </a:prstGeom>
          <a:noFill/>
          <a:ln w="25400" cmpd="sng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endParaRPr lang="zh-CN" altLang="zh-CN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3" name="Rectangle 20">
            <a:hlinkClick r:id="rId7" action="ppaction://hlinksldjump"/>
            <a:extLst>
              <a:ext uri="{FF2B5EF4-FFF2-40B4-BE49-F238E27FC236}">
                <a16:creationId xmlns:a16="http://schemas.microsoft.com/office/drawing/2014/main" xmlns="" id="{E867E302-C1C3-468E-80FB-BED6C3C7B5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5489" y="2910217"/>
            <a:ext cx="206862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zh-CN" sz="2400" b="1" dirty="0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圆柱的</a:t>
            </a:r>
            <a:r>
              <a:rPr lang="zh-CN" altLang="en-US" sz="2400" b="1" dirty="0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体积</a:t>
            </a:r>
            <a:endParaRPr lang="zh-CN" altLang="zh-CN" sz="2400" b="1" dirty="0">
              <a:solidFill>
                <a:srgbClr val="0070C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4" name="Rectangle 20">
            <a:hlinkClick r:id="rId4" action="ppaction://hlinksldjump"/>
            <a:extLst>
              <a:ext uri="{FF2B5EF4-FFF2-40B4-BE49-F238E27FC236}">
                <a16:creationId xmlns:a16="http://schemas.microsoft.com/office/drawing/2014/main" xmlns="" id="{E867E302-C1C3-468E-80FB-BED6C3C7B5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5489" y="3608113"/>
            <a:ext cx="206862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zh-CN" sz="2400" b="1" dirty="0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圆</a:t>
            </a:r>
            <a:r>
              <a:rPr lang="zh-CN" altLang="en-US" sz="2400" b="1" dirty="0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锥</a:t>
            </a:r>
            <a:r>
              <a:rPr lang="zh-CN" altLang="zh-CN" sz="2400" b="1" dirty="0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的</a:t>
            </a:r>
            <a:r>
              <a:rPr lang="zh-CN" altLang="en-US" sz="2400" b="1" dirty="0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体积</a:t>
            </a:r>
            <a:endParaRPr lang="zh-CN" altLang="zh-CN" sz="2400" b="1" dirty="0">
              <a:solidFill>
                <a:srgbClr val="0070C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22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整体回顾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4" name="图片 23">
              <a:hlinkClick r:id="rId9" action="ppaction://hlinksldjump"/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5" name="文本框 26">
              <a:hlinkClick r:id="rId11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02226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utoUpdateAnimBg="0"/>
      <p:bldP spid="9" grpId="0" autoUpdateAnimBg="0"/>
      <p:bldP spid="11" grpId="0" autoUpdateAnimBg="0"/>
      <p:bldP spid="12" grpId="0" autoUpdateAnimBg="0"/>
      <p:bldP spid="13" grpId="0" animBg="1" autoUpdateAnimBg="0"/>
      <p:bldP spid="28" grpId="0" animBg="1" autoUpdateAnimBg="0"/>
      <p:bldP spid="29" grpId="0" animBg="1" autoUpdateAnimBg="0"/>
      <p:bldP spid="30" grpId="0" autoUpdateAnimBg="0"/>
      <p:bldP spid="31" grpId="0" autoUpdateAnimBg="0"/>
      <p:bldP spid="32" grpId="0" animBg="1" autoUpdateAnimBg="0"/>
      <p:bldP spid="33" grpId="0" autoUpdateAnimBg="0"/>
      <p:bldP spid="34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0">
            <a:extLst>
              <a:ext uri="{FF2B5EF4-FFF2-40B4-BE49-F238E27FC236}">
                <a16:creationId xmlns:a16="http://schemas.microsoft.com/office/drawing/2014/main" xmlns="" id="{186069A2-B2D9-4BB4-8C4D-3DC83EC978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42185" y="3597950"/>
            <a:ext cx="6168375" cy="1134665"/>
          </a:xfrm>
          <a:prstGeom prst="rect">
            <a:avLst/>
          </a:prstGeom>
          <a:noFill/>
          <a:ln w="19050">
            <a:solidFill>
              <a:schemeClr val="accent1"/>
            </a:solidFill>
            <a:prstDash val="dashDot"/>
          </a:ln>
          <a:effectLst/>
          <a:extLst/>
        </p:spPr>
        <p:txBody>
          <a:bodyPr wrap="none" anchor="ctr"/>
          <a:lstStyle>
            <a:lvl1pPr algn="ctr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 b="1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9" name="Picture 216" descr="图片3副本_副本">
            <a:extLst>
              <a:ext uri="{FF2B5EF4-FFF2-40B4-BE49-F238E27FC236}">
                <a16:creationId xmlns:a16="http://schemas.microsoft.com/office/drawing/2014/main" xmlns="" id="{5A355C21-41AD-4CFD-B7FE-09BBFF8B97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3273" y="1491630"/>
            <a:ext cx="1350169" cy="189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AutoShape 161">
            <a:extLst>
              <a:ext uri="{FF2B5EF4-FFF2-40B4-BE49-F238E27FC236}">
                <a16:creationId xmlns:a16="http://schemas.microsoft.com/office/drawing/2014/main" xmlns="" id="{6C9DF3ED-DEC5-418E-B92C-A38D628B8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58515" y="1630935"/>
            <a:ext cx="1268016" cy="1620440"/>
          </a:xfrm>
          <a:prstGeom prst="can">
            <a:avLst>
              <a:gd name="adj" fmla="val 34179"/>
            </a:avLst>
          </a:prstGeom>
          <a:solidFill>
            <a:srgbClr val="66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en-US" sz="2200" b="1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11" name="Group 212">
            <a:extLst>
              <a:ext uri="{FF2B5EF4-FFF2-40B4-BE49-F238E27FC236}">
                <a16:creationId xmlns:a16="http://schemas.microsoft.com/office/drawing/2014/main" xmlns="" id="{4574BB65-5483-4433-9280-CAF8140C0AEB}"/>
              </a:ext>
            </a:extLst>
          </p:cNvPr>
          <p:cNvGrpSpPr>
            <a:grpSpLocks/>
          </p:cNvGrpSpPr>
          <p:nvPr/>
        </p:nvGrpSpPr>
        <p:grpSpPr bwMode="auto">
          <a:xfrm>
            <a:off x="2258515" y="1627362"/>
            <a:ext cx="1296591" cy="1620441"/>
            <a:chOff x="3878" y="1706"/>
            <a:chExt cx="1089" cy="1361"/>
          </a:xfrm>
        </p:grpSpPr>
        <p:sp>
          <p:nvSpPr>
            <p:cNvPr id="12" name="AutoShape 162">
              <a:extLst>
                <a:ext uri="{FF2B5EF4-FFF2-40B4-BE49-F238E27FC236}">
                  <a16:creationId xmlns:a16="http://schemas.microsoft.com/office/drawing/2014/main" xmlns="" id="{2C6904BB-579F-49B3-A938-07760D44E6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8" y="1706"/>
              <a:ext cx="1089" cy="1361"/>
            </a:xfrm>
            <a:prstGeom prst="can">
              <a:avLst>
                <a:gd name="adj" fmla="val 33426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zh-CN" altLang="en-US" sz="2200" b="1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13" name="Oval 163">
              <a:extLst>
                <a:ext uri="{FF2B5EF4-FFF2-40B4-BE49-F238E27FC236}">
                  <a16:creationId xmlns:a16="http://schemas.microsoft.com/office/drawing/2014/main" xmlns="" id="{5393E8EA-E3A1-482D-BAB7-B5930DB322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3" y="2738"/>
              <a:ext cx="1042" cy="329"/>
            </a:xfrm>
            <a:prstGeom prst="ellipse">
              <a:avLst/>
            </a:prstGeom>
            <a:noFill/>
            <a:ln w="22225" algn="ctr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zh-CN" altLang="en-US" sz="2200" b="1">
                <a:latin typeface="楷体" pitchFamily="49" charset="-122"/>
                <a:ea typeface="楷体" pitchFamily="49" charset="-122"/>
              </a:endParaRPr>
            </a:p>
          </p:txBody>
        </p:sp>
      </p:grpSp>
      <p:sp>
        <p:nvSpPr>
          <p:cNvPr id="14" name="Oval 166">
            <a:extLst>
              <a:ext uri="{FF2B5EF4-FFF2-40B4-BE49-F238E27FC236}">
                <a16:creationId xmlns:a16="http://schemas.microsoft.com/office/drawing/2014/main" xmlns="" id="{A3C24531-D676-4D95-A390-8123DB5D82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0423" y="2839419"/>
            <a:ext cx="1279922" cy="416719"/>
          </a:xfrm>
          <a:prstGeom prst="ellipse">
            <a:avLst/>
          </a:prstGeom>
          <a:solidFill>
            <a:srgbClr val="CCECFF"/>
          </a:solidFill>
          <a:ln w="12700" algn="ctr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en-US" sz="22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" name="Oval 168">
            <a:extLst>
              <a:ext uri="{FF2B5EF4-FFF2-40B4-BE49-F238E27FC236}">
                <a16:creationId xmlns:a16="http://schemas.microsoft.com/office/drawing/2014/main" xmlns="" id="{66C5E98C-B592-4142-90E0-6AABE0B4B7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0423" y="1636888"/>
            <a:ext cx="1279922" cy="416719"/>
          </a:xfrm>
          <a:prstGeom prst="ellipse">
            <a:avLst/>
          </a:prstGeom>
          <a:solidFill>
            <a:srgbClr val="CCEC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en-US" sz="22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" name="Text Box 175">
            <a:extLst>
              <a:ext uri="{FF2B5EF4-FFF2-40B4-BE49-F238E27FC236}">
                <a16:creationId xmlns:a16="http://schemas.microsoft.com/office/drawing/2014/main" xmlns="" id="{DCAA7F4C-EAA2-4AB8-B1FB-4C4850E3A7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3425" y="1593579"/>
            <a:ext cx="82986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zh-CN" altLang="en-US" sz="2200" b="1">
                <a:latin typeface="楷体" pitchFamily="49" charset="-122"/>
                <a:ea typeface="楷体" pitchFamily="49" charset="-122"/>
              </a:rPr>
              <a:t>底面</a:t>
            </a:r>
          </a:p>
        </p:txBody>
      </p:sp>
      <p:sp>
        <p:nvSpPr>
          <p:cNvPr id="17" name="Text Box 176">
            <a:extLst>
              <a:ext uri="{FF2B5EF4-FFF2-40B4-BE49-F238E27FC236}">
                <a16:creationId xmlns:a16="http://schemas.microsoft.com/office/drawing/2014/main" xmlns="" id="{54DE0B5B-B15E-46A5-A188-F4C5697876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4267" y="3148975"/>
            <a:ext cx="79057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zh-CN" altLang="en-US" sz="2200" b="1" dirty="0">
                <a:latin typeface="楷体" pitchFamily="49" charset="-122"/>
                <a:ea typeface="楷体" pitchFamily="49" charset="-122"/>
              </a:rPr>
              <a:t>底面</a:t>
            </a:r>
          </a:p>
        </p:txBody>
      </p:sp>
      <p:sp>
        <p:nvSpPr>
          <p:cNvPr id="18" name="Rectangle 220">
            <a:extLst>
              <a:ext uri="{FF2B5EF4-FFF2-40B4-BE49-F238E27FC236}">
                <a16:creationId xmlns:a16="http://schemas.microsoft.com/office/drawing/2014/main" xmlns="" id="{962E9233-7AC6-4F3B-A509-8B556D7ADB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5747" y="3718876"/>
            <a:ext cx="390443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圆柱的两个圆面叫作</a:t>
            </a:r>
            <a:r>
              <a:rPr lang="zh-CN" altLang="en-US" sz="2400" b="1" dirty="0">
                <a:solidFill>
                  <a:srgbClr val="D6081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底面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</a:p>
        </p:txBody>
      </p:sp>
      <p:sp>
        <p:nvSpPr>
          <p:cNvPr id="19" name="Oval 221">
            <a:extLst>
              <a:ext uri="{FF2B5EF4-FFF2-40B4-BE49-F238E27FC236}">
                <a16:creationId xmlns:a16="http://schemas.microsoft.com/office/drawing/2014/main" xmlns="" id="{3C1AD82C-DFFE-467E-8186-5A6DBFE08C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8042" y="1634506"/>
            <a:ext cx="1279922" cy="416719"/>
          </a:xfrm>
          <a:prstGeom prst="ellipse">
            <a:avLst/>
          </a:prstGeom>
          <a:solidFill>
            <a:srgbClr val="FFCC99"/>
          </a:solidFill>
          <a:ln w="635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en-US" sz="2200" b="1">
              <a:solidFill>
                <a:srgbClr val="FF66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Rectangle 225">
            <a:extLst>
              <a:ext uri="{FF2B5EF4-FFF2-40B4-BE49-F238E27FC236}">
                <a16:creationId xmlns:a16="http://schemas.microsoft.com/office/drawing/2014/main" xmlns="" id="{B1FB2AA2-3E5C-4865-9958-28F7750BD4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3338" y="1545209"/>
            <a:ext cx="330343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圆柱的上、下两个面都是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圆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，并且大小一样。</a:t>
            </a:r>
          </a:p>
        </p:txBody>
      </p:sp>
      <p:sp>
        <p:nvSpPr>
          <p:cNvPr id="22" name="Freeform 12">
            <a:extLst>
              <a:ext uri="{FF2B5EF4-FFF2-40B4-BE49-F238E27FC236}">
                <a16:creationId xmlns:a16="http://schemas.microsoft.com/office/drawing/2014/main" xmlns="" id="{2CCAFC1B-3B23-4683-AB31-F1C3F833703B}"/>
              </a:ext>
            </a:extLst>
          </p:cNvPr>
          <p:cNvSpPr>
            <a:spLocks/>
          </p:cNvSpPr>
          <p:nvPr/>
        </p:nvSpPr>
        <p:spPr bwMode="auto">
          <a:xfrm>
            <a:off x="2268040" y="1870249"/>
            <a:ext cx="1295400" cy="1382316"/>
          </a:xfrm>
          <a:custGeom>
            <a:avLst/>
            <a:gdLst>
              <a:gd name="T0" fmla="*/ 0 w 1983"/>
              <a:gd name="T1" fmla="*/ 0 h 2647"/>
              <a:gd name="T2" fmla="*/ 2147483646 w 1983"/>
              <a:gd name="T3" fmla="*/ 2147483646 h 2647"/>
              <a:gd name="T4" fmla="*/ 2147483646 w 1983"/>
              <a:gd name="T5" fmla="*/ 2147483646 h 2647"/>
              <a:gd name="T6" fmla="*/ 2147483646 w 1983"/>
              <a:gd name="T7" fmla="*/ 2147483646 h 2647"/>
              <a:gd name="T8" fmla="*/ 2147483646 w 1983"/>
              <a:gd name="T9" fmla="*/ 2147483646 h 2647"/>
              <a:gd name="T10" fmla="*/ 2147483646 w 1983"/>
              <a:gd name="T11" fmla="*/ 2147483646 h 2647"/>
              <a:gd name="T12" fmla="*/ 2147483646 w 1983"/>
              <a:gd name="T13" fmla="*/ 2147483646 h 2647"/>
              <a:gd name="T14" fmla="*/ 2147483646 w 1983"/>
              <a:gd name="T15" fmla="*/ 2147483646 h 2647"/>
              <a:gd name="T16" fmla="*/ 2147483646 w 1983"/>
              <a:gd name="T17" fmla="*/ 2147483646 h 2647"/>
              <a:gd name="T18" fmla="*/ 2147483646 w 1983"/>
              <a:gd name="T19" fmla="*/ 2147483646 h 2647"/>
              <a:gd name="T20" fmla="*/ 2147483646 w 1983"/>
              <a:gd name="T21" fmla="*/ 2147483646 h 2647"/>
              <a:gd name="T22" fmla="*/ 2147483646 w 1983"/>
              <a:gd name="T23" fmla="*/ 2147483646 h 2647"/>
              <a:gd name="T24" fmla="*/ 2147483646 w 1983"/>
              <a:gd name="T25" fmla="*/ 2147483646 h 2647"/>
              <a:gd name="T26" fmla="*/ 2147483646 w 1983"/>
              <a:gd name="T27" fmla="*/ 2147483646 h 2647"/>
              <a:gd name="T28" fmla="*/ 2147483646 w 1983"/>
              <a:gd name="T29" fmla="*/ 2147483646 h 2647"/>
              <a:gd name="T30" fmla="*/ 2147483646 w 1983"/>
              <a:gd name="T31" fmla="*/ 2147483646 h 2647"/>
              <a:gd name="T32" fmla="*/ 2147483646 w 1983"/>
              <a:gd name="T33" fmla="*/ 2147483646 h 2647"/>
              <a:gd name="T34" fmla="*/ 2147483646 w 1983"/>
              <a:gd name="T35" fmla="*/ 2147483646 h 2647"/>
              <a:gd name="T36" fmla="*/ 2147483646 w 1983"/>
              <a:gd name="T37" fmla="*/ 2147483646 h 2647"/>
              <a:gd name="T38" fmla="*/ 2147483646 w 1983"/>
              <a:gd name="T39" fmla="*/ 2147483646 h 2647"/>
              <a:gd name="T40" fmla="*/ 2147483646 w 1983"/>
              <a:gd name="T41" fmla="*/ 2147483646 h 2647"/>
              <a:gd name="T42" fmla="*/ 2147483646 w 1983"/>
              <a:gd name="T43" fmla="*/ 2147483646 h 2647"/>
              <a:gd name="T44" fmla="*/ 2147483646 w 1983"/>
              <a:gd name="T45" fmla="*/ 2147483646 h 2647"/>
              <a:gd name="T46" fmla="*/ 2147483646 w 1983"/>
              <a:gd name="T47" fmla="*/ 2147483646 h 2647"/>
              <a:gd name="T48" fmla="*/ 2147483646 w 1983"/>
              <a:gd name="T49" fmla="*/ 2147483646 h 2647"/>
              <a:gd name="T50" fmla="*/ 2147483646 w 1983"/>
              <a:gd name="T51" fmla="*/ 2147483646 h 2647"/>
              <a:gd name="T52" fmla="*/ 2147483646 w 1983"/>
              <a:gd name="T53" fmla="*/ 2147483646 h 2647"/>
              <a:gd name="T54" fmla="*/ 2147483646 w 1983"/>
              <a:gd name="T55" fmla="*/ 2147483646 h 2647"/>
              <a:gd name="T56" fmla="*/ 2147483646 w 1983"/>
              <a:gd name="T57" fmla="*/ 2147483646 h 2647"/>
              <a:gd name="T58" fmla="*/ 2147483646 w 1983"/>
              <a:gd name="T59" fmla="*/ 2147483646 h 2647"/>
              <a:gd name="T60" fmla="*/ 2147483646 w 1983"/>
              <a:gd name="T61" fmla="*/ 2147483646 h 2647"/>
              <a:gd name="T62" fmla="*/ 2147483646 w 1983"/>
              <a:gd name="T63" fmla="*/ 2147483646 h 2647"/>
              <a:gd name="T64" fmla="*/ 2147483646 w 1983"/>
              <a:gd name="T65" fmla="*/ 2147483646 h 2647"/>
              <a:gd name="T66" fmla="*/ 2147483646 w 1983"/>
              <a:gd name="T67" fmla="*/ 2147483646 h 2647"/>
              <a:gd name="T68" fmla="*/ 0 w 1983"/>
              <a:gd name="T69" fmla="*/ 2147483646 h 2647"/>
              <a:gd name="T70" fmla="*/ 0 w 1983"/>
              <a:gd name="T71" fmla="*/ 0 h 2647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1983"/>
              <a:gd name="T109" fmla="*/ 0 h 2647"/>
              <a:gd name="T110" fmla="*/ 1983 w 1983"/>
              <a:gd name="T111" fmla="*/ 2647 h 2647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1983" h="2647">
                <a:moveTo>
                  <a:pt x="0" y="0"/>
                </a:moveTo>
                <a:cubicBezTo>
                  <a:pt x="75" y="108"/>
                  <a:pt x="78" y="108"/>
                  <a:pt x="168" y="165"/>
                </a:cubicBezTo>
                <a:cubicBezTo>
                  <a:pt x="207" y="183"/>
                  <a:pt x="239" y="200"/>
                  <a:pt x="276" y="216"/>
                </a:cubicBezTo>
                <a:cubicBezTo>
                  <a:pt x="299" y="226"/>
                  <a:pt x="318" y="231"/>
                  <a:pt x="348" y="240"/>
                </a:cubicBezTo>
                <a:cubicBezTo>
                  <a:pt x="360" y="248"/>
                  <a:pt x="380" y="252"/>
                  <a:pt x="393" y="258"/>
                </a:cubicBezTo>
                <a:cubicBezTo>
                  <a:pt x="423" y="266"/>
                  <a:pt x="483" y="287"/>
                  <a:pt x="528" y="297"/>
                </a:cubicBezTo>
                <a:cubicBezTo>
                  <a:pt x="573" y="307"/>
                  <a:pt x="601" y="312"/>
                  <a:pt x="663" y="318"/>
                </a:cubicBezTo>
                <a:cubicBezTo>
                  <a:pt x="753" y="324"/>
                  <a:pt x="822" y="327"/>
                  <a:pt x="903" y="336"/>
                </a:cubicBezTo>
                <a:cubicBezTo>
                  <a:pt x="983" y="337"/>
                  <a:pt x="1062" y="333"/>
                  <a:pt x="1149" y="327"/>
                </a:cubicBezTo>
                <a:cubicBezTo>
                  <a:pt x="1236" y="321"/>
                  <a:pt x="1358" y="310"/>
                  <a:pt x="1428" y="300"/>
                </a:cubicBezTo>
                <a:cubicBezTo>
                  <a:pt x="1461" y="291"/>
                  <a:pt x="1542" y="279"/>
                  <a:pt x="1572" y="264"/>
                </a:cubicBezTo>
                <a:cubicBezTo>
                  <a:pt x="1590" y="258"/>
                  <a:pt x="1602" y="258"/>
                  <a:pt x="1620" y="252"/>
                </a:cubicBezTo>
                <a:cubicBezTo>
                  <a:pt x="1647" y="244"/>
                  <a:pt x="1671" y="234"/>
                  <a:pt x="1692" y="228"/>
                </a:cubicBezTo>
                <a:cubicBezTo>
                  <a:pt x="1725" y="217"/>
                  <a:pt x="1800" y="186"/>
                  <a:pt x="1830" y="168"/>
                </a:cubicBezTo>
                <a:cubicBezTo>
                  <a:pt x="1857" y="150"/>
                  <a:pt x="1896" y="123"/>
                  <a:pt x="1896" y="123"/>
                </a:cubicBezTo>
                <a:cubicBezTo>
                  <a:pt x="1904" y="111"/>
                  <a:pt x="1925" y="97"/>
                  <a:pt x="1935" y="87"/>
                </a:cubicBezTo>
                <a:cubicBezTo>
                  <a:pt x="1978" y="44"/>
                  <a:pt x="1968" y="94"/>
                  <a:pt x="1968" y="48"/>
                </a:cubicBezTo>
                <a:cubicBezTo>
                  <a:pt x="1972" y="812"/>
                  <a:pt x="1980" y="1576"/>
                  <a:pt x="1980" y="2340"/>
                </a:cubicBezTo>
                <a:cubicBezTo>
                  <a:pt x="1983" y="2364"/>
                  <a:pt x="1974" y="2361"/>
                  <a:pt x="1938" y="2391"/>
                </a:cubicBezTo>
                <a:cubicBezTo>
                  <a:pt x="1902" y="2430"/>
                  <a:pt x="1883" y="2429"/>
                  <a:pt x="1836" y="2460"/>
                </a:cubicBezTo>
                <a:cubicBezTo>
                  <a:pt x="1828" y="2472"/>
                  <a:pt x="1819" y="2474"/>
                  <a:pt x="1806" y="2481"/>
                </a:cubicBezTo>
                <a:cubicBezTo>
                  <a:pt x="1788" y="2491"/>
                  <a:pt x="1772" y="2503"/>
                  <a:pt x="1752" y="2508"/>
                </a:cubicBezTo>
                <a:cubicBezTo>
                  <a:pt x="1752" y="2508"/>
                  <a:pt x="1674" y="2544"/>
                  <a:pt x="1656" y="2550"/>
                </a:cubicBezTo>
                <a:cubicBezTo>
                  <a:pt x="1592" y="2567"/>
                  <a:pt x="1466" y="2602"/>
                  <a:pt x="1374" y="2616"/>
                </a:cubicBezTo>
                <a:cubicBezTo>
                  <a:pt x="1282" y="2630"/>
                  <a:pt x="1198" y="2632"/>
                  <a:pt x="1101" y="2634"/>
                </a:cubicBezTo>
                <a:cubicBezTo>
                  <a:pt x="959" y="2647"/>
                  <a:pt x="894" y="2638"/>
                  <a:pt x="789" y="2631"/>
                </a:cubicBezTo>
                <a:cubicBezTo>
                  <a:pt x="684" y="2624"/>
                  <a:pt x="554" y="2608"/>
                  <a:pt x="468" y="2592"/>
                </a:cubicBezTo>
                <a:cubicBezTo>
                  <a:pt x="398" y="2579"/>
                  <a:pt x="338" y="2555"/>
                  <a:pt x="270" y="2532"/>
                </a:cubicBezTo>
                <a:cubicBezTo>
                  <a:pt x="240" y="2511"/>
                  <a:pt x="219" y="2506"/>
                  <a:pt x="195" y="2490"/>
                </a:cubicBezTo>
                <a:cubicBezTo>
                  <a:pt x="183" y="2482"/>
                  <a:pt x="165" y="2475"/>
                  <a:pt x="165" y="2475"/>
                </a:cubicBezTo>
                <a:cubicBezTo>
                  <a:pt x="156" y="2468"/>
                  <a:pt x="152" y="2467"/>
                  <a:pt x="138" y="2457"/>
                </a:cubicBezTo>
                <a:cubicBezTo>
                  <a:pt x="124" y="2447"/>
                  <a:pt x="92" y="2426"/>
                  <a:pt x="78" y="2415"/>
                </a:cubicBezTo>
                <a:cubicBezTo>
                  <a:pt x="64" y="2404"/>
                  <a:pt x="63" y="2396"/>
                  <a:pt x="54" y="2388"/>
                </a:cubicBezTo>
                <a:cubicBezTo>
                  <a:pt x="42" y="2380"/>
                  <a:pt x="24" y="2364"/>
                  <a:pt x="24" y="2364"/>
                </a:cubicBezTo>
                <a:cubicBezTo>
                  <a:pt x="16" y="2352"/>
                  <a:pt x="0" y="2328"/>
                  <a:pt x="0" y="2328"/>
                </a:cubicBezTo>
                <a:lnTo>
                  <a:pt x="0" y="0"/>
                </a:lnTo>
                <a:close/>
              </a:path>
            </a:pathLst>
          </a:custGeom>
          <a:solidFill>
            <a:srgbClr val="00CC99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 sz="22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3" name="Rectangle 229">
            <a:extLst>
              <a:ext uri="{FF2B5EF4-FFF2-40B4-BE49-F238E27FC236}">
                <a16:creationId xmlns:a16="http://schemas.microsoft.com/office/drawing/2014/main" xmlns="" id="{604B6C46-28FA-4C20-BFE2-55E36EF406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83611" y="2627505"/>
            <a:ext cx="265970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圆柱有一个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曲面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24" name="Rectangle 230">
            <a:extLst>
              <a:ext uri="{FF2B5EF4-FFF2-40B4-BE49-F238E27FC236}">
                <a16:creationId xmlns:a16="http://schemas.microsoft.com/office/drawing/2014/main" xmlns="" id="{60BAF86A-52F2-40C4-B243-8695A5502A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60058" y="3705360"/>
            <a:ext cx="264034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曲面叫作</a:t>
            </a:r>
            <a:r>
              <a:rPr lang="zh-CN" altLang="en-US" sz="2400" b="1" dirty="0">
                <a:solidFill>
                  <a:srgbClr val="D6081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侧面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grpSp>
        <p:nvGrpSpPr>
          <p:cNvPr id="25" name="Group 211">
            <a:extLst>
              <a:ext uri="{FF2B5EF4-FFF2-40B4-BE49-F238E27FC236}">
                <a16:creationId xmlns:a16="http://schemas.microsoft.com/office/drawing/2014/main" xmlns="" id="{26F1ABDE-4826-4B1F-84DA-70C0126D70FE}"/>
              </a:ext>
            </a:extLst>
          </p:cNvPr>
          <p:cNvGrpSpPr>
            <a:grpSpLocks/>
          </p:cNvGrpSpPr>
          <p:nvPr/>
        </p:nvGrpSpPr>
        <p:grpSpPr bwMode="auto">
          <a:xfrm>
            <a:off x="2268041" y="1611886"/>
            <a:ext cx="1654969" cy="1625204"/>
            <a:chOff x="2381" y="1616"/>
            <a:chExt cx="1390" cy="1365"/>
          </a:xfrm>
        </p:grpSpPr>
        <p:sp>
          <p:nvSpPr>
            <p:cNvPr id="26" name="Text Box 185">
              <a:extLst>
                <a:ext uri="{FF2B5EF4-FFF2-40B4-BE49-F238E27FC236}">
                  <a16:creationId xmlns:a16="http://schemas.microsoft.com/office/drawing/2014/main" xmlns="" id="{4C6DDCBB-60D7-40AC-8DF8-E2BB9CF3E0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1" y="2619"/>
              <a:ext cx="344" cy="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rnd" algn="ctr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2200" b="1" i="1">
                  <a:latin typeface="楷体" panose="02010609060101010101" pitchFamily="49" charset="-122"/>
                  <a:ea typeface="楷体" panose="02010609060101010101" pitchFamily="49" charset="-122"/>
                </a:rPr>
                <a:t>O</a:t>
              </a:r>
              <a:endParaRPr lang="zh-CN" altLang="en-US" sz="2200" b="1" i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27" name="Group 210">
              <a:extLst>
                <a:ext uri="{FF2B5EF4-FFF2-40B4-BE49-F238E27FC236}">
                  <a16:creationId xmlns:a16="http://schemas.microsoft.com/office/drawing/2014/main" xmlns="" id="{96568911-826A-4638-B7A8-B63DDCBABC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81" y="1616"/>
              <a:ext cx="1390" cy="1360"/>
              <a:chOff x="2381" y="1616"/>
              <a:chExt cx="1390" cy="1360"/>
            </a:xfrm>
          </p:grpSpPr>
          <p:sp>
            <p:nvSpPr>
              <p:cNvPr id="28" name="Text Box 186">
                <a:extLst>
                  <a:ext uri="{FF2B5EF4-FFF2-40B4-BE49-F238E27FC236}">
                    <a16:creationId xmlns:a16="http://schemas.microsoft.com/office/drawing/2014/main" xmlns="" id="{F7B58D25-9296-4D1F-8801-091C3EAFDE7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32" y="1752"/>
                <a:ext cx="435" cy="3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rnd" algn="ctr">
                    <a:solidFill>
                      <a:srgbClr val="000000"/>
                    </a:solidFill>
                    <a:prstDash val="sysDot"/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zh-CN" sz="2200" b="1" i="1">
                    <a:latin typeface="楷体" panose="02010609060101010101" pitchFamily="49" charset="-122"/>
                    <a:ea typeface="楷体" panose="02010609060101010101" pitchFamily="49" charset="-122"/>
                  </a:rPr>
                  <a:t>O’</a:t>
                </a:r>
                <a:endParaRPr lang="zh-CN" altLang="en-US" sz="2200" b="1" i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grpSp>
            <p:nvGrpSpPr>
              <p:cNvPr id="29" name="Group 209">
                <a:extLst>
                  <a:ext uri="{FF2B5EF4-FFF2-40B4-BE49-F238E27FC236}">
                    <a16:creationId xmlns:a16="http://schemas.microsoft.com/office/drawing/2014/main" xmlns="" id="{6E8F6C1D-6D03-40B7-8471-33C0473D4AF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81" y="1616"/>
                <a:ext cx="1390" cy="1360"/>
                <a:chOff x="2381" y="1616"/>
                <a:chExt cx="1390" cy="1360"/>
              </a:xfrm>
            </p:grpSpPr>
            <p:sp>
              <p:nvSpPr>
                <p:cNvPr id="30" name="Line 180">
                  <a:extLst>
                    <a:ext uri="{FF2B5EF4-FFF2-40B4-BE49-F238E27FC236}">
                      <a16:creationId xmlns:a16="http://schemas.microsoft.com/office/drawing/2014/main" xmlns="" id="{FB192BE1-26B5-4F18-84B1-43FC6EEF571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381" y="1813"/>
                  <a:ext cx="1089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 sz="1350" b="1">
                    <a:latin typeface="楷体" pitchFamily="49" charset="-122"/>
                    <a:ea typeface="楷体" pitchFamily="49" charset="-122"/>
                  </a:endParaRPr>
                </a:p>
              </p:txBody>
            </p:sp>
            <p:sp>
              <p:nvSpPr>
                <p:cNvPr id="31" name="Line 181">
                  <a:extLst>
                    <a:ext uri="{FF2B5EF4-FFF2-40B4-BE49-F238E27FC236}">
                      <a16:creationId xmlns:a16="http://schemas.microsoft.com/office/drawing/2014/main" xmlns="" id="{576DD6A3-5B04-47C9-999D-9377A339534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381" y="2819"/>
                  <a:ext cx="1089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 sz="1350" b="1">
                    <a:latin typeface="楷体" pitchFamily="49" charset="-122"/>
                    <a:ea typeface="楷体" pitchFamily="49" charset="-122"/>
                  </a:endParaRPr>
                </a:p>
              </p:txBody>
            </p:sp>
            <p:grpSp>
              <p:nvGrpSpPr>
                <p:cNvPr id="32" name="Group 208">
                  <a:extLst>
                    <a:ext uri="{FF2B5EF4-FFF2-40B4-BE49-F238E27FC236}">
                      <a16:creationId xmlns:a16="http://schemas.microsoft.com/office/drawing/2014/main" xmlns="" id="{9CA13927-7091-485F-A7AC-54932494286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715" y="1616"/>
                  <a:ext cx="412" cy="1360"/>
                  <a:chOff x="2715" y="1616"/>
                  <a:chExt cx="412" cy="1360"/>
                </a:xfrm>
              </p:grpSpPr>
              <p:sp>
                <p:nvSpPr>
                  <p:cNvPr id="38" name="Text Box 183">
                    <a:extLst>
                      <a:ext uri="{FF2B5EF4-FFF2-40B4-BE49-F238E27FC236}">
                        <a16:creationId xmlns:a16="http://schemas.microsoft.com/office/drawing/2014/main" xmlns="" id="{38EFEA81-3285-4840-A95E-11915B3067F1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718" y="1616"/>
                    <a:ext cx="409" cy="36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cap="rnd" algn="ctr">
                        <a:solidFill>
                          <a:srgbClr val="000000"/>
                        </a:solidFill>
                        <a:prstDash val="sysDot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>
                      <a:spcBef>
                        <a:spcPct val="50000"/>
                      </a:spcBef>
                      <a:buFontTx/>
                      <a:buNone/>
                    </a:pPr>
                    <a:r>
                      <a:rPr lang="en-US" altLang="zh-CN" sz="2200" b="1">
                        <a:latin typeface="楷体" pitchFamily="49" charset="-122"/>
                        <a:ea typeface="楷体" pitchFamily="49" charset="-122"/>
                      </a:rPr>
                      <a:t>.</a:t>
                    </a:r>
                  </a:p>
                </p:txBody>
              </p:sp>
              <p:sp>
                <p:nvSpPr>
                  <p:cNvPr id="39" name="Text Box 184">
                    <a:extLst>
                      <a:ext uri="{FF2B5EF4-FFF2-40B4-BE49-F238E27FC236}">
                        <a16:creationId xmlns:a16="http://schemas.microsoft.com/office/drawing/2014/main" xmlns="" id="{EBFE1871-5D06-45E0-AA6C-72C8119458AE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715" y="2614"/>
                    <a:ext cx="409" cy="36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cap="rnd" algn="ctr">
                        <a:solidFill>
                          <a:srgbClr val="000000"/>
                        </a:solidFill>
                        <a:prstDash val="sysDot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>
                      <a:spcBef>
                        <a:spcPct val="50000"/>
                      </a:spcBef>
                      <a:buFontTx/>
                      <a:buNone/>
                    </a:pPr>
                    <a:r>
                      <a:rPr lang="en-US" altLang="zh-CN" sz="2200" b="1">
                        <a:latin typeface="楷体" pitchFamily="49" charset="-122"/>
                        <a:ea typeface="楷体" pitchFamily="49" charset="-122"/>
                      </a:rPr>
                      <a:t>.</a:t>
                    </a:r>
                  </a:p>
                </p:txBody>
              </p:sp>
              <p:sp>
                <p:nvSpPr>
                  <p:cNvPr id="40" name="Line 187">
                    <a:extLst>
                      <a:ext uri="{FF2B5EF4-FFF2-40B4-BE49-F238E27FC236}">
                        <a16:creationId xmlns:a16="http://schemas.microsoft.com/office/drawing/2014/main" xmlns="" id="{9C1BF23D-97EA-4AE2-8D25-C25F4F527E7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15" y="1840"/>
                    <a:ext cx="0" cy="100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sz="1350" b="1">
                      <a:latin typeface="楷体" pitchFamily="49" charset="-122"/>
                      <a:ea typeface="楷体" pitchFamily="49" charset="-122"/>
                    </a:endParaRPr>
                  </a:p>
                </p:txBody>
              </p:sp>
            </p:grpSp>
            <p:sp>
              <p:nvSpPr>
                <p:cNvPr id="33" name="Line 189">
                  <a:extLst>
                    <a:ext uri="{FF2B5EF4-FFF2-40B4-BE49-F238E27FC236}">
                      <a16:creationId xmlns:a16="http://schemas.microsoft.com/office/drawing/2014/main" xmlns="" id="{BA447168-A0BB-4BDD-A5AC-59A1B353A86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440" y="1810"/>
                  <a:ext cx="18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 sz="1350" b="1">
                    <a:latin typeface="楷体" pitchFamily="49" charset="-122"/>
                    <a:ea typeface="楷体" pitchFamily="49" charset="-122"/>
                  </a:endParaRPr>
                </a:p>
              </p:txBody>
            </p:sp>
            <p:sp>
              <p:nvSpPr>
                <p:cNvPr id="34" name="Line 190">
                  <a:extLst>
                    <a:ext uri="{FF2B5EF4-FFF2-40B4-BE49-F238E27FC236}">
                      <a16:creationId xmlns:a16="http://schemas.microsoft.com/office/drawing/2014/main" xmlns="" id="{0AB8A921-1649-43D4-BF9F-1B61696B4CF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472" y="2816"/>
                  <a:ext cx="18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 sz="1350" b="1">
                    <a:latin typeface="楷体" pitchFamily="49" charset="-122"/>
                    <a:ea typeface="楷体" pitchFamily="49" charset="-122"/>
                  </a:endParaRPr>
                </a:p>
              </p:txBody>
            </p:sp>
            <p:sp>
              <p:nvSpPr>
                <p:cNvPr id="35" name="Line 191">
                  <a:extLst>
                    <a:ext uri="{FF2B5EF4-FFF2-40B4-BE49-F238E27FC236}">
                      <a16:creationId xmlns:a16="http://schemas.microsoft.com/office/drawing/2014/main" xmlns="" id="{D45F9848-96C2-45E9-93C2-456231CD529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0" y="2504"/>
                  <a:ext cx="0" cy="31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 sz="1350" b="1">
                    <a:latin typeface="楷体" pitchFamily="49" charset="-122"/>
                    <a:ea typeface="楷体" pitchFamily="49" charset="-122"/>
                  </a:endParaRPr>
                </a:p>
              </p:txBody>
            </p:sp>
            <p:sp>
              <p:nvSpPr>
                <p:cNvPr id="36" name="Line 192">
                  <a:extLst>
                    <a:ext uri="{FF2B5EF4-FFF2-40B4-BE49-F238E27FC236}">
                      <a16:creationId xmlns:a16="http://schemas.microsoft.com/office/drawing/2014/main" xmlns="" id="{BDE6660F-FCE3-4C95-AE29-5CB047DA925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568" y="1818"/>
                  <a:ext cx="3" cy="33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 sz="1350" b="1">
                    <a:latin typeface="楷体" pitchFamily="49" charset="-122"/>
                    <a:ea typeface="楷体" pitchFamily="49" charset="-122"/>
                  </a:endParaRPr>
                </a:p>
              </p:txBody>
            </p:sp>
            <p:sp>
              <p:nvSpPr>
                <p:cNvPr id="37" name="Text Box 193">
                  <a:extLst>
                    <a:ext uri="{FF2B5EF4-FFF2-40B4-BE49-F238E27FC236}">
                      <a16:creationId xmlns:a16="http://schemas.microsoft.com/office/drawing/2014/main" xmlns="" id="{B9744D1A-2B2E-48CC-9840-142806639F9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408" y="2171"/>
                  <a:ext cx="363" cy="36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cap="rnd" algn="ctr">
                      <a:solidFill>
                        <a:srgbClr val="000000"/>
                      </a:solidFill>
                      <a:prstDash val="sysDot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zh-CN" altLang="en-US" sz="2200" b="1" dirty="0">
                      <a:latin typeface="楷体" pitchFamily="49" charset="-122"/>
                      <a:ea typeface="楷体" pitchFamily="49" charset="-122"/>
                    </a:rPr>
                    <a:t>高</a:t>
                  </a:r>
                </a:p>
              </p:txBody>
            </p:sp>
          </p:grpSp>
        </p:grpSp>
      </p:grpSp>
      <p:sp>
        <p:nvSpPr>
          <p:cNvPr id="41" name="Rectangle 231">
            <a:extLst>
              <a:ext uri="{FF2B5EF4-FFF2-40B4-BE49-F238E27FC236}">
                <a16:creationId xmlns:a16="http://schemas.microsoft.com/office/drawing/2014/main" xmlns="" id="{48959282-412C-4806-83BC-437C597A8E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640" y="4183234"/>
            <a:ext cx="617384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两底面之间的距离叫作</a:t>
            </a:r>
            <a:r>
              <a:rPr lang="zh-CN" altLang="en-US" sz="2400" b="1" dirty="0">
                <a:solidFill>
                  <a:srgbClr val="D6081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高，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圆柱有</a:t>
            </a:r>
            <a:r>
              <a:rPr lang="zh-CN" altLang="en-US" sz="2400" b="1" dirty="0">
                <a:solidFill>
                  <a:srgbClr val="D6081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无数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条高。</a:t>
            </a:r>
          </a:p>
        </p:txBody>
      </p:sp>
      <p:sp>
        <p:nvSpPr>
          <p:cNvPr id="42" name="Text Box 36">
            <a:extLst>
              <a:ext uri="{FF2B5EF4-FFF2-40B4-BE49-F238E27FC236}">
                <a16:creationId xmlns:a16="http://schemas.microsoft.com/office/drawing/2014/main" xmlns="" id="{52C45BD7-45FF-47D3-8853-3D878095E6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968410"/>
            <a:ext cx="453628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圆柱有哪些特征呢？</a:t>
            </a:r>
          </a:p>
        </p:txBody>
      </p:sp>
      <p:sp>
        <p:nvSpPr>
          <p:cNvPr id="43" name="Text Box 177">
            <a:extLst>
              <a:ext uri="{FF2B5EF4-FFF2-40B4-BE49-F238E27FC236}">
                <a16:creationId xmlns:a16="http://schemas.microsoft.com/office/drawing/2014/main" xmlns="" id="{BADA3F59-2D46-425C-B97D-855CB87908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5061" y="2139925"/>
            <a:ext cx="523220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zh-CN" altLang="en-US" sz="2200" b="1" dirty="0">
                <a:latin typeface="楷体" pitchFamily="49" charset="-122"/>
                <a:ea typeface="楷体" pitchFamily="49" charset="-122"/>
              </a:rPr>
              <a:t>侧面</a:t>
            </a:r>
          </a:p>
        </p:txBody>
      </p:sp>
      <p:sp>
        <p:nvSpPr>
          <p:cNvPr id="47" name="圆角矩形 21">
            <a:hlinkClick r:id="rId4" action="ppaction://hlinksldjump"/>
            <a:extLst>
              <a:ext uri="{FF2B5EF4-FFF2-40B4-BE49-F238E27FC236}">
                <a16:creationId xmlns:a16="http://schemas.microsoft.com/office/drawing/2014/main" xmlns="" id="{59ED279D-4140-4D1C-A569-1B0BF91BEDEB}"/>
              </a:ext>
            </a:extLst>
          </p:cNvPr>
          <p:cNvSpPr/>
          <p:nvPr/>
        </p:nvSpPr>
        <p:spPr>
          <a:xfrm>
            <a:off x="3158630" y="339502"/>
            <a:ext cx="2709514" cy="646986"/>
          </a:xfrm>
          <a:prstGeom prst="round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zh-CN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圆柱的特征</a:t>
            </a:r>
          </a:p>
        </p:txBody>
      </p:sp>
      <p:grpSp>
        <p:nvGrpSpPr>
          <p:cNvPr id="48" name="组合 4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49" name="图片 48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50" name="文本框 26">
              <a:hlinkClick r:id="rId7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23998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8 1.7284E-6 L 0.00034 0.23549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17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64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4 0.23549 L 4.44444E-6 0.0003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117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"/>
                            </p:stCondLst>
                            <p:childTnLst>
                              <p:par>
                                <p:cTn id="82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8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4" grpId="0" animBg="1"/>
      <p:bldP spid="15" grpId="0" animBg="1"/>
      <p:bldP spid="16" grpId="0"/>
      <p:bldP spid="17" grpId="0"/>
      <p:bldP spid="18" grpId="0"/>
      <p:bldP spid="19" grpId="0" animBg="1"/>
      <p:bldP spid="19" grpId="1" animBg="1"/>
      <p:bldP spid="19" grpId="2" animBg="1"/>
      <p:bldP spid="19" grpId="3" animBg="1"/>
      <p:bldP spid="21" grpId="0"/>
      <p:bldP spid="22" grpId="0" animBg="1"/>
      <p:bldP spid="22" grpId="1" animBg="1"/>
      <p:bldP spid="23" grpId="0"/>
      <p:bldP spid="24" grpId="0"/>
      <p:bldP spid="41" grpId="0"/>
      <p:bldP spid="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圆角矩形 21">
            <a:hlinkClick r:id="rId2" action="ppaction://hlinksldjump"/>
            <a:extLst>
              <a:ext uri="{FF2B5EF4-FFF2-40B4-BE49-F238E27FC236}">
                <a16:creationId xmlns:a16="http://schemas.microsoft.com/office/drawing/2014/main" xmlns="" id="{C69C1C5C-4BC4-4BF1-BC1C-A80E8A5C8729}"/>
              </a:ext>
            </a:extLst>
          </p:cNvPr>
          <p:cNvSpPr/>
          <p:nvPr/>
        </p:nvSpPr>
        <p:spPr>
          <a:xfrm>
            <a:off x="3158630" y="411510"/>
            <a:ext cx="2709514" cy="646986"/>
          </a:xfrm>
          <a:prstGeom prst="round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zh-CN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圆锥的特征</a:t>
            </a:r>
          </a:p>
        </p:txBody>
      </p:sp>
      <p:grpSp>
        <p:nvGrpSpPr>
          <p:cNvPr id="26" name="Group 56">
            <a:extLst>
              <a:ext uri="{FF2B5EF4-FFF2-40B4-BE49-F238E27FC236}">
                <a16:creationId xmlns:a16="http://schemas.microsoft.com/office/drawing/2014/main" xmlns="" id="{EFDBDDFC-D164-45FF-A31C-ABD81409D4DF}"/>
              </a:ext>
            </a:extLst>
          </p:cNvPr>
          <p:cNvGrpSpPr>
            <a:grpSpLocks/>
          </p:cNvGrpSpPr>
          <p:nvPr/>
        </p:nvGrpSpPr>
        <p:grpSpPr bwMode="auto">
          <a:xfrm>
            <a:off x="1115616" y="1608661"/>
            <a:ext cx="2116931" cy="2359819"/>
            <a:chOff x="1193" y="1645"/>
            <a:chExt cx="1778" cy="1982"/>
          </a:xfrm>
        </p:grpSpPr>
        <p:grpSp>
          <p:nvGrpSpPr>
            <p:cNvPr id="27" name="Group 55">
              <a:extLst>
                <a:ext uri="{FF2B5EF4-FFF2-40B4-BE49-F238E27FC236}">
                  <a16:creationId xmlns:a16="http://schemas.microsoft.com/office/drawing/2014/main" xmlns="" id="{0FDA7DF7-912A-4016-B786-1B7BD57FDF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02" y="1645"/>
              <a:ext cx="1572" cy="1890"/>
              <a:chOff x="1202" y="1645"/>
              <a:chExt cx="1572" cy="1890"/>
            </a:xfrm>
          </p:grpSpPr>
          <p:grpSp>
            <p:nvGrpSpPr>
              <p:cNvPr id="29" name="Group 48">
                <a:extLst>
                  <a:ext uri="{FF2B5EF4-FFF2-40B4-BE49-F238E27FC236}">
                    <a16:creationId xmlns:a16="http://schemas.microsoft.com/office/drawing/2014/main" xmlns="" id="{E54DD6B3-2124-4633-B583-FABD6F706EE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02" y="1645"/>
                <a:ext cx="1572" cy="1695"/>
                <a:chOff x="2088" y="1344"/>
                <a:chExt cx="1572" cy="1695"/>
              </a:xfrm>
            </p:grpSpPr>
            <p:sp>
              <p:nvSpPr>
                <p:cNvPr id="31" name="Line 7">
                  <a:extLst>
                    <a:ext uri="{FF2B5EF4-FFF2-40B4-BE49-F238E27FC236}">
                      <a16:creationId xmlns:a16="http://schemas.microsoft.com/office/drawing/2014/main" xmlns="" id="{19E7977F-9236-4BC7-8BE9-A26556A47DF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088" y="1344"/>
                  <a:ext cx="792" cy="1689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 sz="1050">
                    <a:cs typeface="+mn-ea"/>
                    <a:sym typeface="+mn-lt"/>
                  </a:endParaRPr>
                </a:p>
              </p:txBody>
            </p:sp>
            <p:sp>
              <p:nvSpPr>
                <p:cNvPr id="33" name="Line 8">
                  <a:extLst>
                    <a:ext uri="{FF2B5EF4-FFF2-40B4-BE49-F238E27FC236}">
                      <a16:creationId xmlns:a16="http://schemas.microsoft.com/office/drawing/2014/main" xmlns="" id="{8BA174FF-0524-40FB-B030-A54962A17C9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75" y="1362"/>
                  <a:ext cx="785" cy="1677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 sz="105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0" name="Oval 9">
                <a:extLst>
                  <a:ext uri="{FF2B5EF4-FFF2-40B4-BE49-F238E27FC236}">
                    <a16:creationId xmlns:a16="http://schemas.microsoft.com/office/drawing/2014/main" xmlns="" id="{3A652C20-4ED8-4ED2-B92E-60470F6842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3133"/>
                <a:ext cx="1542" cy="402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rgbClr val="3333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zh-CN" altLang="en-US" sz="2200" b="1">
                  <a:latin typeface="+mn-lt"/>
                  <a:ea typeface="楷体" panose="02010609060101010101" pitchFamily="49" charset="-122"/>
                  <a:cs typeface="+mn-ea"/>
                  <a:sym typeface="+mn-lt"/>
                </a:endParaRPr>
              </a:p>
            </p:txBody>
          </p:sp>
        </p:grpSp>
        <p:pic>
          <p:nvPicPr>
            <p:cNvPr id="28" name="Picture 53">
              <a:extLst>
                <a:ext uri="{FF2B5EF4-FFF2-40B4-BE49-F238E27FC236}">
                  <a16:creationId xmlns:a16="http://schemas.microsoft.com/office/drawing/2014/main" xmlns="" id="{6A2C5216-3D34-4CDA-999D-082F34850C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3" y="3309"/>
              <a:ext cx="1778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4" name="Oval 13">
            <a:extLst>
              <a:ext uri="{FF2B5EF4-FFF2-40B4-BE49-F238E27FC236}">
                <a16:creationId xmlns:a16="http://schemas.microsoft.com/office/drawing/2014/main" xmlns="" id="{3233091A-E49A-4B87-B205-AA702D4807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2999" y="3381500"/>
            <a:ext cx="1835944" cy="463154"/>
          </a:xfrm>
          <a:prstGeom prst="ellipse">
            <a:avLst/>
          </a:prstGeom>
          <a:solidFill>
            <a:srgbClr val="CCECFF"/>
          </a:solidFill>
          <a:ln w="12700">
            <a:solidFill>
              <a:srgbClr val="333300"/>
            </a:solidFill>
            <a:prstDash val="sysDot"/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en-US" sz="2200" b="1"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35" name="Text Box 18">
            <a:extLst>
              <a:ext uri="{FF2B5EF4-FFF2-40B4-BE49-F238E27FC236}">
                <a16:creationId xmlns:a16="http://schemas.microsoft.com/office/drawing/2014/main" xmlns="" id="{673D3B8D-0AA2-4BA2-9A1D-1A64ECF349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2834" y="3570761"/>
            <a:ext cx="81081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zh-CN" altLang="en-US" sz="2200" b="1" dirty="0">
                <a:latin typeface="+mn-lt"/>
                <a:ea typeface="楷体" panose="02010609060101010101" pitchFamily="49" charset="-122"/>
                <a:cs typeface="+mn-ea"/>
                <a:sym typeface="+mn-lt"/>
              </a:rPr>
              <a:t>底面</a:t>
            </a:r>
          </a:p>
        </p:txBody>
      </p:sp>
      <p:grpSp>
        <p:nvGrpSpPr>
          <p:cNvPr id="36" name="Group 64">
            <a:extLst>
              <a:ext uri="{FF2B5EF4-FFF2-40B4-BE49-F238E27FC236}">
                <a16:creationId xmlns:a16="http://schemas.microsoft.com/office/drawing/2014/main" xmlns="" id="{23281D24-C502-47E9-A602-480485AF53DB}"/>
              </a:ext>
            </a:extLst>
          </p:cNvPr>
          <p:cNvGrpSpPr>
            <a:grpSpLocks/>
          </p:cNvGrpSpPr>
          <p:nvPr/>
        </p:nvGrpSpPr>
        <p:grpSpPr bwMode="auto">
          <a:xfrm>
            <a:off x="2055018" y="1618185"/>
            <a:ext cx="1468040" cy="2022872"/>
            <a:chOff x="4550" y="1042"/>
            <a:chExt cx="1233" cy="1699"/>
          </a:xfrm>
        </p:grpSpPr>
        <p:sp>
          <p:nvSpPr>
            <p:cNvPr id="37" name="Line 25">
              <a:extLst>
                <a:ext uri="{FF2B5EF4-FFF2-40B4-BE49-F238E27FC236}">
                  <a16:creationId xmlns:a16="http://schemas.microsoft.com/office/drawing/2014/main" xmlns="" id="{BD5B5337-C135-4F94-84F8-38F1C70969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42" y="2728"/>
              <a:ext cx="31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050">
                <a:cs typeface="+mn-ea"/>
                <a:sym typeface="+mn-lt"/>
              </a:endParaRPr>
            </a:p>
          </p:txBody>
        </p:sp>
        <p:sp>
          <p:nvSpPr>
            <p:cNvPr id="38" name="Line 28">
              <a:extLst>
                <a:ext uri="{FF2B5EF4-FFF2-40B4-BE49-F238E27FC236}">
                  <a16:creationId xmlns:a16="http://schemas.microsoft.com/office/drawing/2014/main" xmlns="" id="{0F78B6FE-FDE3-414D-B53F-166BB915D46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50" y="1042"/>
              <a:ext cx="1134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050">
                <a:cs typeface="+mn-ea"/>
                <a:sym typeface="+mn-lt"/>
              </a:endParaRPr>
            </a:p>
          </p:txBody>
        </p:sp>
        <p:sp>
          <p:nvSpPr>
            <p:cNvPr id="40" name="Line 29">
              <a:extLst>
                <a:ext uri="{FF2B5EF4-FFF2-40B4-BE49-F238E27FC236}">
                  <a16:creationId xmlns:a16="http://schemas.microsoft.com/office/drawing/2014/main" xmlns="" id="{16F775AA-2B4F-4305-AC14-8D0630DF71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61" y="2152"/>
              <a:ext cx="0" cy="58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050">
                <a:cs typeface="+mn-ea"/>
                <a:sym typeface="+mn-lt"/>
              </a:endParaRPr>
            </a:p>
          </p:txBody>
        </p:sp>
        <p:sp>
          <p:nvSpPr>
            <p:cNvPr id="41" name="Line 30">
              <a:extLst>
                <a:ext uri="{FF2B5EF4-FFF2-40B4-BE49-F238E27FC236}">
                  <a16:creationId xmlns:a16="http://schemas.microsoft.com/office/drawing/2014/main" xmlns="" id="{4915B883-EA71-47CA-8295-07007275E5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61" y="1045"/>
              <a:ext cx="0" cy="6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050">
                <a:cs typeface="+mn-ea"/>
                <a:sym typeface="+mn-lt"/>
              </a:endParaRPr>
            </a:p>
          </p:txBody>
        </p:sp>
        <p:sp>
          <p:nvSpPr>
            <p:cNvPr id="42" name="Text Box 31">
              <a:extLst>
                <a:ext uri="{FF2B5EF4-FFF2-40B4-BE49-F238E27FC236}">
                  <a16:creationId xmlns:a16="http://schemas.microsoft.com/office/drawing/2014/main" xmlns="" id="{ED801C91-4B3B-43C2-8E21-8B27593967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29" y="1759"/>
              <a:ext cx="454" cy="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rnd" algn="ctr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zh-CN" altLang="en-US" sz="2200" b="1">
                  <a:latin typeface="+mn-lt"/>
                  <a:ea typeface="楷体" panose="02010609060101010101" pitchFamily="49" charset="-122"/>
                  <a:cs typeface="+mn-ea"/>
                  <a:sym typeface="+mn-lt"/>
                </a:rPr>
                <a:t>高</a:t>
              </a:r>
            </a:p>
          </p:txBody>
        </p:sp>
      </p:grpSp>
      <p:grpSp>
        <p:nvGrpSpPr>
          <p:cNvPr id="43" name="Group 73">
            <a:extLst>
              <a:ext uri="{FF2B5EF4-FFF2-40B4-BE49-F238E27FC236}">
                <a16:creationId xmlns:a16="http://schemas.microsoft.com/office/drawing/2014/main" xmlns="" id="{B1489F04-F367-4394-9428-AB26662206D9}"/>
              </a:ext>
            </a:extLst>
          </p:cNvPr>
          <p:cNvGrpSpPr>
            <a:grpSpLocks/>
          </p:cNvGrpSpPr>
          <p:nvPr/>
        </p:nvGrpSpPr>
        <p:grpSpPr bwMode="auto">
          <a:xfrm>
            <a:off x="1854993" y="1612232"/>
            <a:ext cx="431006" cy="2138829"/>
            <a:chOff x="1117" y="1210"/>
            <a:chExt cx="362" cy="1855"/>
          </a:xfrm>
        </p:grpSpPr>
        <p:sp>
          <p:nvSpPr>
            <p:cNvPr id="44" name="Line 23">
              <a:extLst>
                <a:ext uri="{FF2B5EF4-FFF2-40B4-BE49-F238E27FC236}">
                  <a16:creationId xmlns:a16="http://schemas.microsoft.com/office/drawing/2014/main" xmlns="" id="{0D375B12-2B71-47EB-8F24-307F26E4DB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89" y="1210"/>
              <a:ext cx="6" cy="169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050">
                <a:cs typeface="+mn-ea"/>
                <a:sym typeface="+mn-lt"/>
              </a:endParaRPr>
            </a:p>
          </p:txBody>
        </p:sp>
        <p:sp>
          <p:nvSpPr>
            <p:cNvPr id="45" name="Text Box 22">
              <a:extLst>
                <a:ext uri="{FF2B5EF4-FFF2-40B4-BE49-F238E27FC236}">
                  <a16:creationId xmlns:a16="http://schemas.microsoft.com/office/drawing/2014/main" xmlns="" id="{F218C587-5585-40EC-B6FF-DAA072D605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7" y="2691"/>
              <a:ext cx="362" cy="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rnd" algn="ctr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2200" b="1">
                  <a:latin typeface="+mn-lt"/>
                  <a:ea typeface="楷体" panose="02010609060101010101" pitchFamily="49" charset="-122"/>
                  <a:cs typeface="+mn-ea"/>
                  <a:sym typeface="+mn-lt"/>
                </a:rPr>
                <a:t>.</a:t>
              </a:r>
            </a:p>
          </p:txBody>
        </p:sp>
      </p:grpSp>
      <p:sp>
        <p:nvSpPr>
          <p:cNvPr id="46" name="Text Box 46">
            <a:extLst>
              <a:ext uri="{FF2B5EF4-FFF2-40B4-BE49-F238E27FC236}">
                <a16:creationId xmlns:a16="http://schemas.microsoft.com/office/drawing/2014/main" xmlns="" id="{7774C958-D180-4ED9-A5C2-57EF918C66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6837" y="3285774"/>
            <a:ext cx="43219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zh-CN" sz="2200" b="1" i="1">
                <a:latin typeface="+mn-lt"/>
                <a:ea typeface="楷体" panose="02010609060101010101" pitchFamily="49" charset="-122"/>
                <a:cs typeface="+mn-ea"/>
                <a:sym typeface="+mn-lt"/>
              </a:rPr>
              <a:t>O</a:t>
            </a:r>
            <a:endParaRPr lang="zh-CN" altLang="en-US" sz="2200" b="1"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grpSp>
        <p:nvGrpSpPr>
          <p:cNvPr id="47" name="Group 76">
            <a:extLst>
              <a:ext uri="{FF2B5EF4-FFF2-40B4-BE49-F238E27FC236}">
                <a16:creationId xmlns:a16="http://schemas.microsoft.com/office/drawing/2014/main" xmlns="" id="{A7D7FCBE-E1B4-4A26-9250-AF7A51DC81A5}"/>
              </a:ext>
            </a:extLst>
          </p:cNvPr>
          <p:cNvGrpSpPr>
            <a:grpSpLocks/>
          </p:cNvGrpSpPr>
          <p:nvPr/>
        </p:nvGrpSpPr>
        <p:grpSpPr bwMode="auto">
          <a:xfrm>
            <a:off x="1145381" y="2355183"/>
            <a:ext cx="1835944" cy="1477569"/>
            <a:chOff x="521" y="1834"/>
            <a:chExt cx="1542" cy="1241"/>
          </a:xfrm>
        </p:grpSpPr>
        <p:sp>
          <p:nvSpPr>
            <p:cNvPr id="48" name="Line 20">
              <a:extLst>
                <a:ext uri="{FF2B5EF4-FFF2-40B4-BE49-F238E27FC236}">
                  <a16:creationId xmlns:a16="http://schemas.microsoft.com/office/drawing/2014/main" xmlns="" id="{39E5D298-FAF3-420E-AD3D-8A58BE4E25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1" y="2893"/>
              <a:ext cx="154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050">
                <a:cs typeface="+mn-ea"/>
                <a:sym typeface="+mn-lt"/>
              </a:endParaRPr>
            </a:p>
          </p:txBody>
        </p:sp>
        <p:sp>
          <p:nvSpPr>
            <p:cNvPr id="49" name="Text Box 60">
              <a:extLst>
                <a:ext uri="{FF2B5EF4-FFF2-40B4-BE49-F238E27FC236}">
                  <a16:creationId xmlns:a16="http://schemas.microsoft.com/office/drawing/2014/main" xmlns="" id="{9161DA03-D17F-43E6-A1F0-80E88F06BE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7" y="1834"/>
              <a:ext cx="363" cy="1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rnd" algn="ctr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zh-CN" altLang="en-US" sz="4500" b="1" dirty="0">
                  <a:latin typeface="+mn-lt"/>
                  <a:ea typeface="楷体" panose="02010609060101010101" pitchFamily="49" charset="-122"/>
                  <a:cs typeface="+mn-ea"/>
                  <a:sym typeface="+mn-lt"/>
                </a:rPr>
                <a:t>　</a:t>
              </a:r>
              <a:r>
                <a:rPr lang="en-US" altLang="zh-CN" sz="4500" b="1" dirty="0">
                  <a:solidFill>
                    <a:srgbClr val="DE0000"/>
                  </a:solidFill>
                  <a:latin typeface="+mn-lt"/>
                  <a:ea typeface="楷体" panose="02010609060101010101" pitchFamily="49" charset="-122"/>
                  <a:cs typeface="+mn-ea"/>
                  <a:sym typeface="+mn-lt"/>
                </a:rPr>
                <a:t>.</a:t>
              </a:r>
              <a:r>
                <a:rPr lang="zh-CN" altLang="en-US" sz="4500" b="1" dirty="0">
                  <a:latin typeface="+mn-lt"/>
                  <a:ea typeface="楷体" panose="02010609060101010101" pitchFamily="49" charset="-122"/>
                  <a:cs typeface="+mn-ea"/>
                  <a:sym typeface="+mn-lt"/>
                </a:rPr>
                <a:t>　</a:t>
              </a:r>
            </a:p>
          </p:txBody>
        </p:sp>
      </p:grpSp>
      <p:sp>
        <p:nvSpPr>
          <p:cNvPr id="50" name="Rectangle 78">
            <a:extLst>
              <a:ext uri="{FF2B5EF4-FFF2-40B4-BE49-F238E27FC236}">
                <a16:creationId xmlns:a16="http://schemas.microsoft.com/office/drawing/2014/main" xmlns="" id="{A2DC0E0C-181A-47A1-B2D2-8E526DD149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5789" y="1439723"/>
            <a:ext cx="359858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圆锥的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底面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是一个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圆面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。</a:t>
            </a:r>
          </a:p>
        </p:txBody>
      </p:sp>
      <p:sp>
        <p:nvSpPr>
          <p:cNvPr id="51" name="Rectangle 81">
            <a:extLst>
              <a:ext uri="{FF2B5EF4-FFF2-40B4-BE49-F238E27FC236}">
                <a16:creationId xmlns:a16="http://schemas.microsoft.com/office/drawing/2014/main" xmlns="" id="{AF11581B-5B45-49B1-BC43-A09E19361A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8356" y="2198237"/>
            <a:ext cx="3429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圆锥的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侧面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是一个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曲面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。</a:t>
            </a:r>
          </a:p>
        </p:txBody>
      </p:sp>
      <p:sp>
        <p:nvSpPr>
          <p:cNvPr id="52" name="Rectangle 83">
            <a:extLst>
              <a:ext uri="{FF2B5EF4-FFF2-40B4-BE49-F238E27FC236}">
                <a16:creationId xmlns:a16="http://schemas.microsoft.com/office/drawing/2014/main" xmlns="" id="{43262A97-A406-4E79-A354-1BA6B3B1C7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8356" y="2811581"/>
            <a:ext cx="450267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从圆锥的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顶点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到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底面圆心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的距离</a:t>
            </a:r>
            <a:endParaRPr lang="en-US" altLang="zh-CN" sz="2400" b="1" dirty="0">
              <a:latin typeface="楷体" pitchFamily="49" charset="-122"/>
              <a:ea typeface="楷体" pitchFamily="49" charset="-122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是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圆锥的高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，圆锥只有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一条高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。</a:t>
            </a:r>
          </a:p>
        </p:txBody>
      </p:sp>
      <p:sp>
        <p:nvSpPr>
          <p:cNvPr id="53" name="矩形 52">
            <a:extLst>
              <a:ext uri="{FF2B5EF4-FFF2-40B4-BE49-F238E27FC236}">
                <a16:creationId xmlns:a16="http://schemas.microsoft.com/office/drawing/2014/main" xmlns="" id="{BA3ADF4D-711F-4EEC-850A-05F4E9CDE24F}"/>
              </a:ext>
            </a:extLst>
          </p:cNvPr>
          <p:cNvSpPr/>
          <p:nvPr/>
        </p:nvSpPr>
        <p:spPr>
          <a:xfrm>
            <a:off x="1479782" y="2754460"/>
            <a:ext cx="6495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b="1" dirty="0">
                <a:solidFill>
                  <a:srgbClr val="FF0000"/>
                </a:solidFill>
                <a:ea typeface="楷体" panose="02010609060101010101" pitchFamily="49" charset="-122"/>
                <a:cs typeface="+mn-ea"/>
                <a:sym typeface="+mn-lt"/>
              </a:rPr>
              <a:t>侧面</a:t>
            </a:r>
          </a:p>
        </p:txBody>
      </p:sp>
      <p:sp>
        <p:nvSpPr>
          <p:cNvPr id="54" name="矩形 53">
            <a:extLst>
              <a:ext uri="{FF2B5EF4-FFF2-40B4-BE49-F238E27FC236}">
                <a16:creationId xmlns:a16="http://schemas.microsoft.com/office/drawing/2014/main" xmlns="" id="{C49E31E3-D46C-4CD2-9376-FF3C975F410A}"/>
              </a:ext>
            </a:extLst>
          </p:cNvPr>
          <p:cNvSpPr/>
          <p:nvPr/>
        </p:nvSpPr>
        <p:spPr>
          <a:xfrm>
            <a:off x="1901034" y="987574"/>
            <a:ext cx="343364" cy="8540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950" b="1" dirty="0">
                <a:solidFill>
                  <a:srgbClr val="DE0000"/>
                </a:solidFill>
                <a:ea typeface="楷体" panose="02010609060101010101" pitchFamily="49" charset="-122"/>
                <a:cs typeface="+mn-ea"/>
                <a:sym typeface="+mn-lt"/>
              </a:rPr>
              <a:t>.</a:t>
            </a:r>
            <a:endParaRPr lang="zh-CN" altLang="en-US" sz="4950" b="1" dirty="0"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55" name="图片 54">
            <a:extLst>
              <a:ext uri="{FF2B5EF4-FFF2-40B4-BE49-F238E27FC236}">
                <a16:creationId xmlns="" xmlns:a16="http://schemas.microsoft.com/office/drawing/2014/main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56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知识梳理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58" name="图片 57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59" name="文本框 26">
              <a:hlinkClick r:id="rId7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51014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4" grpId="1" animBg="1"/>
      <p:bldP spid="35" grpId="0"/>
      <p:bldP spid="46" grpId="0"/>
      <p:bldP spid="50" grpId="0"/>
      <p:bldP spid="51" grpId="0"/>
      <p:bldP spid="53" grpId="0"/>
      <p:bldP spid="5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圆角矩形 21">
            <a:hlinkClick r:id="rId2" action="ppaction://hlinksldjump"/>
            <a:extLst>
              <a:ext uri="{FF2B5EF4-FFF2-40B4-BE49-F238E27FC236}">
                <a16:creationId xmlns:a16="http://schemas.microsoft.com/office/drawing/2014/main" xmlns="" id="{C69C1C5C-4BC4-4BF1-BC1C-A80E8A5C8729}"/>
              </a:ext>
            </a:extLst>
          </p:cNvPr>
          <p:cNvSpPr/>
          <p:nvPr/>
        </p:nvSpPr>
        <p:spPr>
          <a:xfrm>
            <a:off x="2248618" y="267494"/>
            <a:ext cx="4987678" cy="646986"/>
          </a:xfrm>
          <a:prstGeom prst="round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zh-CN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圆柱</a:t>
            </a:r>
            <a:r>
              <a:rPr lang="zh-CN" altLang="zh-CN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的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侧面积、</a:t>
            </a:r>
            <a:r>
              <a:rPr lang="zh-CN" altLang="zh-CN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表面积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" name="Picture 2" descr="剪刀2 拷贝">
            <a:extLst>
              <a:ext uri="{FF2B5EF4-FFF2-40B4-BE49-F238E27FC236}">
                <a16:creationId xmlns:a16="http://schemas.microsoft.com/office/drawing/2014/main" xmlns="" id="{B16087C5-0E30-4F94-BB86-FD6CF7980F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416886">
            <a:off x="2361453" y="2793072"/>
            <a:ext cx="475904" cy="345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Box 3">
            <a:extLst>
              <a:ext uri="{FF2B5EF4-FFF2-40B4-BE49-F238E27FC236}">
                <a16:creationId xmlns:a16="http://schemas.microsoft.com/office/drawing/2014/main" xmlns="" id="{3AED8E0F-97BA-4C05-9F56-46A0B4E403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3435846"/>
            <a:ext cx="490537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圆柱的侧面积＝底面周长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×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高</a:t>
            </a:r>
          </a:p>
        </p:txBody>
      </p:sp>
      <p:grpSp>
        <p:nvGrpSpPr>
          <p:cNvPr id="14" name="Group 4">
            <a:extLst>
              <a:ext uri="{FF2B5EF4-FFF2-40B4-BE49-F238E27FC236}">
                <a16:creationId xmlns:a16="http://schemas.microsoft.com/office/drawing/2014/main" xmlns="" id="{0D66C0FF-E55E-470D-B3AD-7087CFB7A216}"/>
              </a:ext>
            </a:extLst>
          </p:cNvPr>
          <p:cNvGrpSpPr>
            <a:grpSpLocks/>
          </p:cNvGrpSpPr>
          <p:nvPr/>
        </p:nvGrpSpPr>
        <p:grpSpPr bwMode="auto">
          <a:xfrm>
            <a:off x="4292204" y="915566"/>
            <a:ext cx="2243138" cy="2460155"/>
            <a:chOff x="0" y="0"/>
            <a:chExt cx="2352" cy="2592"/>
          </a:xfrm>
        </p:grpSpPr>
        <p:sp>
          <p:nvSpPr>
            <p:cNvPr id="15" name="Rectangle 5">
              <a:extLst>
                <a:ext uri="{FF2B5EF4-FFF2-40B4-BE49-F238E27FC236}">
                  <a16:creationId xmlns:a16="http://schemas.microsoft.com/office/drawing/2014/main" xmlns="" id="{727CB276-D350-4139-A71E-3623DF3CC7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864"/>
              <a:ext cx="2352" cy="864"/>
            </a:xfrm>
            <a:prstGeom prst="rect">
              <a:avLst/>
            </a:prstGeom>
            <a:solidFill>
              <a:srgbClr val="99CCFF">
                <a:alpha val="50000"/>
              </a:srgbClr>
            </a:solidFill>
            <a:ln w="9525" cmpd="sng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endParaRPr lang="zh-CN" altLang="zh-CN" sz="1800" b="1">
                <a:solidFill>
                  <a:srgbClr val="FFCCFF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16" name="Oval 6">
              <a:extLst>
                <a:ext uri="{FF2B5EF4-FFF2-40B4-BE49-F238E27FC236}">
                  <a16:creationId xmlns:a16="http://schemas.microsoft.com/office/drawing/2014/main" xmlns="" id="{E34B13BF-0F66-4546-9BC1-D277B6502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" y="0"/>
              <a:ext cx="864" cy="864"/>
            </a:xfrm>
            <a:prstGeom prst="ellipse">
              <a:avLst/>
            </a:prstGeom>
            <a:solidFill>
              <a:srgbClr val="99CCFF">
                <a:alpha val="50000"/>
              </a:srgbClr>
            </a:solidFill>
            <a:ln w="9525" cmpd="sng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zh-CN" sz="1800" b="1">
                  <a:latin typeface="楷体" pitchFamily="49" charset="-122"/>
                  <a:ea typeface="楷体" pitchFamily="49" charset="-122"/>
                </a:rPr>
                <a:t>底面</a:t>
              </a:r>
            </a:p>
          </p:txBody>
        </p:sp>
        <p:sp>
          <p:nvSpPr>
            <p:cNvPr id="17" name="Oval 7">
              <a:extLst>
                <a:ext uri="{FF2B5EF4-FFF2-40B4-BE49-F238E27FC236}">
                  <a16:creationId xmlns:a16="http://schemas.microsoft.com/office/drawing/2014/main" xmlns="" id="{16A4745F-7AC0-4A06-BD08-D164AB7B11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" y="1728"/>
              <a:ext cx="864" cy="864"/>
            </a:xfrm>
            <a:prstGeom prst="ellipse">
              <a:avLst/>
            </a:prstGeom>
            <a:solidFill>
              <a:srgbClr val="99CCFF">
                <a:alpha val="50000"/>
              </a:srgbClr>
            </a:solidFill>
            <a:ln w="9525" cmpd="sng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zh-CN" sz="1800" b="1">
                  <a:latin typeface="楷体" pitchFamily="49" charset="-122"/>
                  <a:ea typeface="楷体" pitchFamily="49" charset="-122"/>
                </a:rPr>
                <a:t>底面</a:t>
              </a:r>
            </a:p>
          </p:txBody>
        </p:sp>
      </p:grpSp>
      <p:sp>
        <p:nvSpPr>
          <p:cNvPr id="18" name="AutoShape 8">
            <a:extLst>
              <a:ext uri="{FF2B5EF4-FFF2-40B4-BE49-F238E27FC236}">
                <a16:creationId xmlns:a16="http://schemas.microsoft.com/office/drawing/2014/main" xmlns="" id="{A3CFD019-5D4F-4E89-8FB7-3A3FDB64F2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20454" y="1887116"/>
            <a:ext cx="732453" cy="865610"/>
          </a:xfrm>
          <a:prstGeom prst="can">
            <a:avLst>
              <a:gd name="adj" fmla="val 29688"/>
            </a:avLst>
          </a:prstGeom>
          <a:solidFill>
            <a:srgbClr val="99CCFF">
              <a:alpha val="50000"/>
            </a:srgbClr>
          </a:solidFill>
          <a:ln w="9525" cmpd="sng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endParaRPr lang="zh-CN" altLang="zh-CN" sz="2400">
              <a:solidFill>
                <a:srgbClr val="FFCC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Line 9">
            <a:extLst>
              <a:ext uri="{FF2B5EF4-FFF2-40B4-BE49-F238E27FC236}">
                <a16:creationId xmlns:a16="http://schemas.microsoft.com/office/drawing/2014/main" xmlns="" id="{6F9E1512-1DB2-4D94-94EE-431E577D83DA}"/>
              </a:ext>
            </a:extLst>
          </p:cNvPr>
          <p:cNvSpPr>
            <a:spLocks noChangeShapeType="1"/>
          </p:cNvSpPr>
          <p:nvPr/>
        </p:nvSpPr>
        <p:spPr bwMode="auto">
          <a:xfrm>
            <a:off x="3092054" y="2458616"/>
            <a:ext cx="579859" cy="0"/>
          </a:xfrm>
          <a:prstGeom prst="line">
            <a:avLst/>
          </a:prstGeom>
          <a:noFill/>
          <a:ln w="88900" cmpd="sng">
            <a:solidFill>
              <a:srgbClr val="FF0000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sp>
        <p:nvSpPr>
          <p:cNvPr id="20" name="AutoShape 10">
            <a:extLst>
              <a:ext uri="{FF2B5EF4-FFF2-40B4-BE49-F238E27FC236}">
                <a16:creationId xmlns:a16="http://schemas.microsoft.com/office/drawing/2014/main" xmlns="" id="{652DF51A-AB1E-4855-9F9C-355D923B89A9}"/>
              </a:ext>
            </a:extLst>
          </p:cNvPr>
          <p:cNvSpPr>
            <a:spLocks/>
          </p:cNvSpPr>
          <p:nvPr/>
        </p:nvSpPr>
        <p:spPr bwMode="auto">
          <a:xfrm>
            <a:off x="6678900" y="1772273"/>
            <a:ext cx="91557" cy="774493"/>
          </a:xfrm>
          <a:prstGeom prst="rightBrace">
            <a:avLst>
              <a:gd name="adj1" fmla="val 70833"/>
              <a:gd name="adj2" fmla="val 50000"/>
            </a:avLst>
          </a:prstGeom>
          <a:noFill/>
          <a:ln w="9525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endParaRPr lang="zh-CN" altLang="zh-CN" sz="1800" b="1">
              <a:solidFill>
                <a:srgbClr val="FFCC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Text Box 11">
            <a:extLst>
              <a:ext uri="{FF2B5EF4-FFF2-40B4-BE49-F238E27FC236}">
                <a16:creationId xmlns:a16="http://schemas.microsoft.com/office/drawing/2014/main" xmlns="" id="{12774B4E-5992-4BB7-857E-9684FC1437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70457" y="2009478"/>
            <a:ext cx="28659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800" b="1" dirty="0">
                <a:latin typeface="楷体" pitchFamily="49" charset="-122"/>
                <a:ea typeface="楷体" pitchFamily="49" charset="-122"/>
              </a:rPr>
              <a:t>高</a:t>
            </a:r>
          </a:p>
        </p:txBody>
      </p:sp>
      <p:grpSp>
        <p:nvGrpSpPr>
          <p:cNvPr id="22" name="Group 12">
            <a:extLst>
              <a:ext uri="{FF2B5EF4-FFF2-40B4-BE49-F238E27FC236}">
                <a16:creationId xmlns:a16="http://schemas.microsoft.com/office/drawing/2014/main" xmlns="" id="{1B112EFC-6A2C-47D8-92C3-87BF8FFD3FA3}"/>
              </a:ext>
            </a:extLst>
          </p:cNvPr>
          <p:cNvGrpSpPr>
            <a:grpSpLocks/>
          </p:cNvGrpSpPr>
          <p:nvPr/>
        </p:nvGrpSpPr>
        <p:grpSpPr bwMode="auto">
          <a:xfrm>
            <a:off x="4292204" y="2316931"/>
            <a:ext cx="2243138" cy="57991"/>
            <a:chOff x="0" y="0"/>
            <a:chExt cx="2352" cy="0"/>
          </a:xfrm>
        </p:grpSpPr>
        <p:sp>
          <p:nvSpPr>
            <p:cNvPr id="23" name="Line 13">
              <a:extLst>
                <a:ext uri="{FF2B5EF4-FFF2-40B4-BE49-F238E27FC236}">
                  <a16:creationId xmlns:a16="http://schemas.microsoft.com/office/drawing/2014/main" xmlns="" id="{E25AA0E9-6A67-4C62-939D-CCAD0CCC3E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28" y="0"/>
              <a:ext cx="624" cy="0"/>
            </a:xfrm>
            <a:prstGeom prst="line">
              <a:avLst/>
            </a:prstGeom>
            <a:noFill/>
            <a:ln w="25400" cmpd="sng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800" b="1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24" name="Line 14">
              <a:extLst>
                <a:ext uri="{FF2B5EF4-FFF2-40B4-BE49-F238E27FC236}">
                  <a16:creationId xmlns:a16="http://schemas.microsoft.com/office/drawing/2014/main" xmlns="" id="{51083378-4BEC-4573-8F01-D79AFC11B2C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0" y="0"/>
              <a:ext cx="624" cy="0"/>
            </a:xfrm>
            <a:prstGeom prst="line">
              <a:avLst/>
            </a:prstGeom>
            <a:noFill/>
            <a:ln w="25400" cmpd="sng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800" b="1">
                <a:latin typeface="楷体" pitchFamily="49" charset="-122"/>
                <a:ea typeface="楷体" pitchFamily="49" charset="-122"/>
              </a:endParaRPr>
            </a:p>
          </p:txBody>
        </p:sp>
      </p:grpSp>
      <p:sp>
        <p:nvSpPr>
          <p:cNvPr id="25" name="Text Box 15">
            <a:extLst>
              <a:ext uri="{FF2B5EF4-FFF2-40B4-BE49-F238E27FC236}">
                <a16:creationId xmlns:a16="http://schemas.microsoft.com/office/drawing/2014/main" xmlns="" id="{6FC1EA0E-57D7-4B5D-9642-9AE79154F3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556" y="2174040"/>
            <a:ext cx="136921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800" b="1" dirty="0">
                <a:latin typeface="楷体" pitchFamily="49" charset="-122"/>
                <a:ea typeface="楷体" pitchFamily="49" charset="-122"/>
              </a:rPr>
              <a:t>底面周长</a:t>
            </a:r>
          </a:p>
        </p:txBody>
      </p:sp>
      <p:sp>
        <p:nvSpPr>
          <p:cNvPr id="26" name="Text Box 16">
            <a:extLst>
              <a:ext uri="{FF2B5EF4-FFF2-40B4-BE49-F238E27FC236}">
                <a16:creationId xmlns:a16="http://schemas.microsoft.com/office/drawing/2014/main" xmlns="" id="{C7769782-F8A4-42BF-A8DA-0FFD866C50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4051980"/>
            <a:ext cx="59461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圆柱的表面积＝底面积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×2 + 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侧面积</a:t>
            </a:r>
          </a:p>
        </p:txBody>
      </p:sp>
      <p:sp>
        <p:nvSpPr>
          <p:cNvPr id="27" name="Text Box 14">
            <a:extLst>
              <a:ext uri="{FF2B5EF4-FFF2-40B4-BE49-F238E27FC236}">
                <a16:creationId xmlns:a16="http://schemas.microsoft.com/office/drawing/2014/main" xmlns="" id="{67F9F057-719D-42C4-939E-34A1170E67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2040" y="3363838"/>
            <a:ext cx="2874755" cy="501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rgbClr val="FF3300"/>
                </a:solidFill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S</a:t>
            </a:r>
            <a:r>
              <a:rPr lang="zh-CN" altLang="en-US" sz="2400" b="1" baseline="-250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侧 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= 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Ch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= 2π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rh</a:t>
            </a:r>
            <a:endParaRPr lang="en-US" altLang="zh-CN" sz="2400" b="1" baseline="-250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8" name="Text Box 14">
            <a:extLst>
              <a:ext uri="{FF2B5EF4-FFF2-40B4-BE49-F238E27FC236}">
                <a16:creationId xmlns:a16="http://schemas.microsoft.com/office/drawing/2014/main" xmlns="" id="{80F7D174-F2C3-43C6-9D4E-37F26B81F2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92080" y="3867894"/>
            <a:ext cx="2787569" cy="809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S</a:t>
            </a:r>
            <a:r>
              <a:rPr lang="zh-CN" altLang="en-US" sz="2400" b="1" baseline="-250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表 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= 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S</a:t>
            </a:r>
            <a:r>
              <a:rPr lang="zh-CN" altLang="en-US" sz="2400" b="1" baseline="-250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底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×2+S</a:t>
            </a:r>
            <a:r>
              <a:rPr lang="zh-CN" altLang="en-US" sz="2400" b="1" baseline="-250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侧</a:t>
            </a:r>
            <a:endParaRPr lang="en-US" altLang="zh-CN" sz="2400" b="1" baseline="-25000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=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2πr 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²+2π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rh</a:t>
            </a:r>
            <a:endParaRPr lang="en-US" altLang="zh-CN" sz="2400" b="1" baseline="-250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0" name="图片 29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1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6694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96296E-6 L -4.16667E-6 -0.2046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-8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8" grpId="0" animBg="1" autoUpdateAnimBg="0"/>
      <p:bldP spid="20" grpId="0" animBg="1" autoUpdateAnimBg="0"/>
      <p:bldP spid="21" grpId="0" autoUpdateAnimBg="0"/>
      <p:bldP spid="25" grpId="0" autoUpdateAnimBg="0"/>
      <p:bldP spid="26" grpId="0" autoUpdateAnimBg="0"/>
      <p:bldP spid="27" grpId="0" autoUpdateAnimBg="0"/>
      <p:bldP spid="28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圆角矩形 21">
            <a:hlinkClick r:id="rId2" action="ppaction://hlinksldjump"/>
            <a:extLst>
              <a:ext uri="{FF2B5EF4-FFF2-40B4-BE49-F238E27FC236}">
                <a16:creationId xmlns:a16="http://schemas.microsoft.com/office/drawing/2014/main" xmlns="" id="{C69C1C5C-4BC4-4BF1-BC1C-A80E8A5C8729}"/>
              </a:ext>
            </a:extLst>
          </p:cNvPr>
          <p:cNvSpPr/>
          <p:nvPr/>
        </p:nvSpPr>
        <p:spPr>
          <a:xfrm>
            <a:off x="3131840" y="332815"/>
            <a:ext cx="2725287" cy="646986"/>
          </a:xfrm>
          <a:prstGeom prst="round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圆柱的体积</a:t>
            </a:r>
          </a:p>
        </p:txBody>
      </p:sp>
      <p:sp>
        <p:nvSpPr>
          <p:cNvPr id="24" name="Text Box 6">
            <a:extLst>
              <a:ext uri="{FF2B5EF4-FFF2-40B4-BE49-F238E27FC236}">
                <a16:creationId xmlns:a16="http://schemas.microsoft.com/office/drawing/2014/main" xmlns="" id="{D95A5CCC-3D3E-418B-943A-AFDC5D2C75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81104" y="3651870"/>
            <a:ext cx="1919288" cy="535531"/>
          </a:xfrm>
          <a:prstGeom prst="rect">
            <a:avLst/>
          </a:prstGeom>
          <a:solidFill>
            <a:srgbClr val="FFC000">
              <a:alpha val="32999"/>
            </a:srgbClr>
          </a:solidFill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 b="1" i="1">
                <a:latin typeface="楷体" pitchFamily="49" charset="-122"/>
                <a:ea typeface="楷体" pitchFamily="49" charset="-122"/>
              </a:rPr>
              <a:t>V </a:t>
            </a:r>
            <a:r>
              <a:rPr lang="en-US" altLang="zh-CN" sz="2400" b="1">
                <a:latin typeface="楷体" pitchFamily="49" charset="-122"/>
                <a:ea typeface="楷体" pitchFamily="49" charset="-122"/>
              </a:rPr>
              <a:t>=</a:t>
            </a:r>
            <a:r>
              <a:rPr lang="en-US" altLang="zh-CN" sz="2400" b="1" i="1">
                <a:latin typeface="楷体" pitchFamily="49" charset="-122"/>
                <a:ea typeface="楷体" pitchFamily="49" charset="-122"/>
              </a:rPr>
              <a:t> S h</a:t>
            </a:r>
          </a:p>
        </p:txBody>
      </p:sp>
      <p:sp>
        <p:nvSpPr>
          <p:cNvPr id="19" name="圆柱形 18">
            <a:extLst>
              <a:ext uri="{FF2B5EF4-FFF2-40B4-BE49-F238E27FC236}">
                <a16:creationId xmlns:a16="http://schemas.microsoft.com/office/drawing/2014/main" xmlns="" id="{4FDFE046-1B3F-4FD8-80CD-203798016FEA}"/>
              </a:ext>
            </a:extLst>
          </p:cNvPr>
          <p:cNvSpPr/>
          <p:nvPr/>
        </p:nvSpPr>
        <p:spPr>
          <a:xfrm>
            <a:off x="539552" y="1580935"/>
            <a:ext cx="1539479" cy="2040731"/>
          </a:xfrm>
          <a:prstGeom prst="can">
            <a:avLst>
              <a:gd name="adj" fmla="val 32523"/>
            </a:avLst>
          </a:prstGeom>
          <a:solidFill>
            <a:srgbClr val="E0B64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5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8707328D-FC60-45A3-9DD8-F7EB8C617E12}"/>
              </a:ext>
            </a:extLst>
          </p:cNvPr>
          <p:cNvCxnSpPr/>
          <p:nvPr/>
        </p:nvCxnSpPr>
        <p:spPr>
          <a:xfrm>
            <a:off x="539552" y="1839300"/>
            <a:ext cx="153828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xmlns="" id="{3CAAB45D-1F67-497A-97CB-6CA2131D314B}"/>
              </a:ext>
            </a:extLst>
          </p:cNvPr>
          <p:cNvCxnSpPr/>
          <p:nvPr/>
        </p:nvCxnSpPr>
        <p:spPr>
          <a:xfrm>
            <a:off x="1315840" y="1589268"/>
            <a:ext cx="0" cy="48577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xmlns="" id="{49D74985-BDC0-45FF-A018-3B992A92E687}"/>
              </a:ext>
            </a:extLst>
          </p:cNvPr>
          <p:cNvCxnSpPr/>
          <p:nvPr/>
        </p:nvCxnSpPr>
        <p:spPr>
          <a:xfrm>
            <a:off x="1117005" y="1589268"/>
            <a:ext cx="403622" cy="48577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xmlns="" id="{894C73FD-A8F3-4862-850C-477B24F1CDAB}"/>
              </a:ext>
            </a:extLst>
          </p:cNvPr>
          <p:cNvCxnSpPr/>
          <p:nvPr/>
        </p:nvCxnSpPr>
        <p:spPr>
          <a:xfrm>
            <a:off x="1315840" y="2080997"/>
            <a:ext cx="0" cy="154066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xmlns="" id="{C052F254-C199-460F-AAF6-5F7A6E68AEB3}"/>
              </a:ext>
            </a:extLst>
          </p:cNvPr>
          <p:cNvCxnSpPr/>
          <p:nvPr/>
        </p:nvCxnSpPr>
        <p:spPr>
          <a:xfrm>
            <a:off x="918171" y="2050041"/>
            <a:ext cx="0" cy="154066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xmlns="" id="{89A137B8-E992-493E-90EF-C1D65B1ADD13}"/>
              </a:ext>
            </a:extLst>
          </p:cNvPr>
          <p:cNvCxnSpPr/>
          <p:nvPr/>
        </p:nvCxnSpPr>
        <p:spPr>
          <a:xfrm>
            <a:off x="1717081" y="2036944"/>
            <a:ext cx="0" cy="153947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xmlns="" id="{58952AF0-4B38-4771-ABA4-45DF3647C989}"/>
              </a:ext>
            </a:extLst>
          </p:cNvPr>
          <p:cNvCxnSpPr/>
          <p:nvPr/>
        </p:nvCxnSpPr>
        <p:spPr>
          <a:xfrm>
            <a:off x="705049" y="1991701"/>
            <a:ext cx="0" cy="154066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>
            <a:extLst>
              <a:ext uri="{FF2B5EF4-FFF2-40B4-BE49-F238E27FC236}">
                <a16:creationId xmlns:a16="http://schemas.microsoft.com/office/drawing/2014/main" xmlns="" id="{0CE017AB-20DE-4A78-A77A-45B45CE5CDBD}"/>
              </a:ext>
            </a:extLst>
          </p:cNvPr>
          <p:cNvCxnSpPr/>
          <p:nvPr/>
        </p:nvCxnSpPr>
        <p:spPr>
          <a:xfrm>
            <a:off x="1117006" y="2079807"/>
            <a:ext cx="0" cy="154066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>
            <a:extLst>
              <a:ext uri="{FF2B5EF4-FFF2-40B4-BE49-F238E27FC236}">
                <a16:creationId xmlns:a16="http://schemas.microsoft.com/office/drawing/2014/main" xmlns="" id="{F938B384-30B9-4B90-B4F6-324D6D51116C}"/>
              </a:ext>
            </a:extLst>
          </p:cNvPr>
          <p:cNvCxnSpPr/>
          <p:nvPr/>
        </p:nvCxnSpPr>
        <p:spPr>
          <a:xfrm>
            <a:off x="1520627" y="2075044"/>
            <a:ext cx="0" cy="154066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>
            <a:extLst>
              <a:ext uri="{FF2B5EF4-FFF2-40B4-BE49-F238E27FC236}">
                <a16:creationId xmlns:a16="http://schemas.microsoft.com/office/drawing/2014/main" xmlns="" id="{61A37BA1-A63D-4015-B5D1-453EB9B2238B}"/>
              </a:ext>
            </a:extLst>
          </p:cNvPr>
          <p:cNvCxnSpPr/>
          <p:nvPr/>
        </p:nvCxnSpPr>
        <p:spPr>
          <a:xfrm>
            <a:off x="1913533" y="1989319"/>
            <a:ext cx="0" cy="153947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>
            <a:extLst>
              <a:ext uri="{FF2B5EF4-FFF2-40B4-BE49-F238E27FC236}">
                <a16:creationId xmlns:a16="http://schemas.microsoft.com/office/drawing/2014/main" xmlns="" id="{4791D7D5-BCA2-42BE-B239-E60CEDD1E692}"/>
              </a:ext>
            </a:extLst>
          </p:cNvPr>
          <p:cNvCxnSpPr/>
          <p:nvPr/>
        </p:nvCxnSpPr>
        <p:spPr>
          <a:xfrm flipH="1">
            <a:off x="1120578" y="1588077"/>
            <a:ext cx="403622" cy="48577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>
            <a:extLst>
              <a:ext uri="{FF2B5EF4-FFF2-40B4-BE49-F238E27FC236}">
                <a16:creationId xmlns:a16="http://schemas.microsoft.com/office/drawing/2014/main" xmlns="" id="{FF25C852-2B7B-4189-BBE1-754F0E5618DA}"/>
              </a:ext>
            </a:extLst>
          </p:cNvPr>
          <p:cNvCxnSpPr/>
          <p:nvPr/>
        </p:nvCxnSpPr>
        <p:spPr>
          <a:xfrm flipV="1">
            <a:off x="1020566" y="1599984"/>
            <a:ext cx="621506" cy="45839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>
            <a:extLst>
              <a:ext uri="{FF2B5EF4-FFF2-40B4-BE49-F238E27FC236}">
                <a16:creationId xmlns:a16="http://schemas.microsoft.com/office/drawing/2014/main" xmlns="" id="{938BFEEF-50B6-4180-948B-DB0190DCD1F5}"/>
              </a:ext>
            </a:extLst>
          </p:cNvPr>
          <p:cNvCxnSpPr/>
          <p:nvPr/>
        </p:nvCxnSpPr>
        <p:spPr>
          <a:xfrm>
            <a:off x="608608" y="1939313"/>
            <a:ext cx="0" cy="154066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>
            <a:extLst>
              <a:ext uri="{FF2B5EF4-FFF2-40B4-BE49-F238E27FC236}">
                <a16:creationId xmlns:a16="http://schemas.microsoft.com/office/drawing/2014/main" xmlns="" id="{CD1C779F-5294-4116-94C1-C7F76C70C556}"/>
              </a:ext>
            </a:extLst>
          </p:cNvPr>
          <p:cNvCxnSpPr/>
          <p:nvPr/>
        </p:nvCxnSpPr>
        <p:spPr>
          <a:xfrm>
            <a:off x="815777" y="2029801"/>
            <a:ext cx="0" cy="154066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>
            <a:extLst>
              <a:ext uri="{FF2B5EF4-FFF2-40B4-BE49-F238E27FC236}">
                <a16:creationId xmlns:a16="http://schemas.microsoft.com/office/drawing/2014/main" xmlns="" id="{92E77BAC-F857-42EC-968F-4E091656A458}"/>
              </a:ext>
            </a:extLst>
          </p:cNvPr>
          <p:cNvCxnSpPr/>
          <p:nvPr/>
        </p:nvCxnSpPr>
        <p:spPr>
          <a:xfrm>
            <a:off x="1015802" y="2066710"/>
            <a:ext cx="0" cy="154066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>
            <a:extLst>
              <a:ext uri="{FF2B5EF4-FFF2-40B4-BE49-F238E27FC236}">
                <a16:creationId xmlns:a16="http://schemas.microsoft.com/office/drawing/2014/main" xmlns="" id="{FEEA5E86-E924-4711-85FE-CFB04351D60D}"/>
              </a:ext>
            </a:extLst>
          </p:cNvPr>
          <p:cNvCxnSpPr/>
          <p:nvPr/>
        </p:nvCxnSpPr>
        <p:spPr>
          <a:xfrm>
            <a:off x="1214637" y="2084569"/>
            <a:ext cx="0" cy="154066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>
            <a:extLst>
              <a:ext uri="{FF2B5EF4-FFF2-40B4-BE49-F238E27FC236}">
                <a16:creationId xmlns:a16="http://schemas.microsoft.com/office/drawing/2014/main" xmlns="" id="{B594636E-BBD9-493C-99CC-30FB9CDFBF5D}"/>
              </a:ext>
            </a:extLst>
          </p:cNvPr>
          <p:cNvCxnSpPr/>
          <p:nvPr/>
        </p:nvCxnSpPr>
        <p:spPr>
          <a:xfrm>
            <a:off x="1414662" y="2080996"/>
            <a:ext cx="0" cy="153947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>
            <a:extLst>
              <a:ext uri="{FF2B5EF4-FFF2-40B4-BE49-F238E27FC236}">
                <a16:creationId xmlns:a16="http://schemas.microsoft.com/office/drawing/2014/main" xmlns="" id="{896306D2-7268-4CC8-9ED1-8A8034EA69C7}"/>
              </a:ext>
            </a:extLst>
          </p:cNvPr>
          <p:cNvCxnSpPr/>
          <p:nvPr/>
        </p:nvCxnSpPr>
        <p:spPr>
          <a:xfrm>
            <a:off x="1618258" y="2064327"/>
            <a:ext cx="0" cy="153947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>
            <a:extLst>
              <a:ext uri="{FF2B5EF4-FFF2-40B4-BE49-F238E27FC236}">
                <a16:creationId xmlns:a16="http://schemas.microsoft.com/office/drawing/2014/main" xmlns="" id="{782C87F3-ABD4-405B-8462-E0D968A1CBD3}"/>
              </a:ext>
            </a:extLst>
          </p:cNvPr>
          <p:cNvCxnSpPr/>
          <p:nvPr/>
        </p:nvCxnSpPr>
        <p:spPr>
          <a:xfrm>
            <a:off x="1817093" y="2021466"/>
            <a:ext cx="0" cy="154066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>
            <a:extLst>
              <a:ext uri="{FF2B5EF4-FFF2-40B4-BE49-F238E27FC236}">
                <a16:creationId xmlns:a16="http://schemas.microsoft.com/office/drawing/2014/main" xmlns="" id="{0F442257-C2E0-4B3D-8FA4-731D74BCEE55}"/>
              </a:ext>
            </a:extLst>
          </p:cNvPr>
          <p:cNvCxnSpPr/>
          <p:nvPr/>
        </p:nvCxnSpPr>
        <p:spPr>
          <a:xfrm>
            <a:off x="2004021" y="1946457"/>
            <a:ext cx="0" cy="154066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>
            <a:extLst>
              <a:ext uri="{FF2B5EF4-FFF2-40B4-BE49-F238E27FC236}">
                <a16:creationId xmlns:a16="http://schemas.microsoft.com/office/drawing/2014/main" xmlns="" id="{839F251A-EB21-41E8-B507-045AF565DA84}"/>
              </a:ext>
            </a:extLst>
          </p:cNvPr>
          <p:cNvCxnSpPr/>
          <p:nvPr/>
        </p:nvCxnSpPr>
        <p:spPr>
          <a:xfrm>
            <a:off x="997944" y="1603557"/>
            <a:ext cx="621506" cy="45839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>
            <a:extLst>
              <a:ext uri="{FF2B5EF4-FFF2-40B4-BE49-F238E27FC236}">
                <a16:creationId xmlns:a16="http://schemas.microsoft.com/office/drawing/2014/main" xmlns="" id="{E57085D3-147A-45CA-88CC-F2274826D7B0}"/>
              </a:ext>
            </a:extLst>
          </p:cNvPr>
          <p:cNvCxnSpPr/>
          <p:nvPr/>
        </p:nvCxnSpPr>
        <p:spPr>
          <a:xfrm flipV="1">
            <a:off x="1214638" y="1589268"/>
            <a:ext cx="215503" cy="48577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>
            <a:extLst>
              <a:ext uri="{FF2B5EF4-FFF2-40B4-BE49-F238E27FC236}">
                <a16:creationId xmlns:a16="http://schemas.microsoft.com/office/drawing/2014/main" xmlns="" id="{0AF9C1BE-FD9C-4209-AD83-3A7413D4C167}"/>
              </a:ext>
            </a:extLst>
          </p:cNvPr>
          <p:cNvCxnSpPr/>
          <p:nvPr/>
        </p:nvCxnSpPr>
        <p:spPr>
          <a:xfrm>
            <a:off x="1222972" y="1589268"/>
            <a:ext cx="189310" cy="48577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>
            <a:extLst>
              <a:ext uri="{FF2B5EF4-FFF2-40B4-BE49-F238E27FC236}">
                <a16:creationId xmlns:a16="http://schemas.microsoft.com/office/drawing/2014/main" xmlns="" id="{434E8D4D-91EF-4430-8508-90B81FBB58A8}"/>
              </a:ext>
            </a:extLst>
          </p:cNvPr>
          <p:cNvCxnSpPr/>
          <p:nvPr/>
        </p:nvCxnSpPr>
        <p:spPr>
          <a:xfrm flipV="1">
            <a:off x="914601" y="1620224"/>
            <a:ext cx="810815" cy="43219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>
            <a:extLst>
              <a:ext uri="{FF2B5EF4-FFF2-40B4-BE49-F238E27FC236}">
                <a16:creationId xmlns:a16="http://schemas.microsoft.com/office/drawing/2014/main" xmlns="" id="{38B32F14-56D0-401C-9038-0DB97246F9BA}"/>
              </a:ext>
            </a:extLst>
          </p:cNvPr>
          <p:cNvCxnSpPr/>
          <p:nvPr/>
        </p:nvCxnSpPr>
        <p:spPr>
          <a:xfrm>
            <a:off x="884834" y="1617845"/>
            <a:ext cx="837010" cy="43100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>
            <a:extLst>
              <a:ext uri="{FF2B5EF4-FFF2-40B4-BE49-F238E27FC236}">
                <a16:creationId xmlns:a16="http://schemas.microsoft.com/office/drawing/2014/main" xmlns="" id="{255B6EBC-BC68-47F3-B6E4-C21F22202A41}"/>
              </a:ext>
            </a:extLst>
          </p:cNvPr>
          <p:cNvCxnSpPr/>
          <p:nvPr/>
        </p:nvCxnSpPr>
        <p:spPr>
          <a:xfrm flipV="1">
            <a:off x="821732" y="1651182"/>
            <a:ext cx="1001315" cy="37861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>
            <a:extLst>
              <a:ext uri="{FF2B5EF4-FFF2-40B4-BE49-F238E27FC236}">
                <a16:creationId xmlns:a16="http://schemas.microsoft.com/office/drawing/2014/main" xmlns="" id="{4430657C-26AD-40DB-8679-97B8C98BFC08}"/>
              </a:ext>
            </a:extLst>
          </p:cNvPr>
          <p:cNvCxnSpPr/>
          <p:nvPr/>
        </p:nvCxnSpPr>
        <p:spPr>
          <a:xfrm>
            <a:off x="813396" y="1648801"/>
            <a:ext cx="1001316" cy="37861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>
            <a:extLst>
              <a:ext uri="{FF2B5EF4-FFF2-40B4-BE49-F238E27FC236}">
                <a16:creationId xmlns:a16="http://schemas.microsoft.com/office/drawing/2014/main" xmlns="" id="{7F790280-42E9-445A-93EE-0BB7D362AC61}"/>
              </a:ext>
            </a:extLst>
          </p:cNvPr>
          <p:cNvCxnSpPr/>
          <p:nvPr/>
        </p:nvCxnSpPr>
        <p:spPr>
          <a:xfrm flipV="1">
            <a:off x="707430" y="1694045"/>
            <a:ext cx="1243013" cy="29646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>
            <a:extLst>
              <a:ext uri="{FF2B5EF4-FFF2-40B4-BE49-F238E27FC236}">
                <a16:creationId xmlns:a16="http://schemas.microsoft.com/office/drawing/2014/main" xmlns="" id="{EA87173A-A538-46CE-A6FC-70F6F66EED00}"/>
              </a:ext>
            </a:extLst>
          </p:cNvPr>
          <p:cNvCxnSpPr/>
          <p:nvPr/>
        </p:nvCxnSpPr>
        <p:spPr>
          <a:xfrm>
            <a:off x="699096" y="1688091"/>
            <a:ext cx="1215629" cy="29765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>
            <a:extLst>
              <a:ext uri="{FF2B5EF4-FFF2-40B4-BE49-F238E27FC236}">
                <a16:creationId xmlns:a16="http://schemas.microsoft.com/office/drawing/2014/main" xmlns="" id="{7443B2B9-092F-467E-8EB2-319AA55A7239}"/>
              </a:ext>
            </a:extLst>
          </p:cNvPr>
          <p:cNvCxnSpPr/>
          <p:nvPr/>
        </p:nvCxnSpPr>
        <p:spPr>
          <a:xfrm flipV="1">
            <a:off x="605038" y="1745241"/>
            <a:ext cx="1431131" cy="18931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>
            <a:extLst>
              <a:ext uri="{FF2B5EF4-FFF2-40B4-BE49-F238E27FC236}">
                <a16:creationId xmlns:a16="http://schemas.microsoft.com/office/drawing/2014/main" xmlns="" id="{881587F8-C9CA-4028-93F8-2CB8946634FA}"/>
              </a:ext>
            </a:extLst>
          </p:cNvPr>
          <p:cNvCxnSpPr/>
          <p:nvPr/>
        </p:nvCxnSpPr>
        <p:spPr>
          <a:xfrm>
            <a:off x="600274" y="1742860"/>
            <a:ext cx="1418034" cy="18811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右箭头 63">
            <a:extLst>
              <a:ext uri="{FF2B5EF4-FFF2-40B4-BE49-F238E27FC236}">
                <a16:creationId xmlns:a16="http://schemas.microsoft.com/office/drawing/2014/main" xmlns="" id="{3C11D796-31F5-4C1E-9788-8C926CCFF085}"/>
              </a:ext>
            </a:extLst>
          </p:cNvPr>
          <p:cNvSpPr/>
          <p:nvPr/>
        </p:nvSpPr>
        <p:spPr>
          <a:xfrm>
            <a:off x="2164147" y="2464975"/>
            <a:ext cx="226711" cy="333164"/>
          </a:xfrm>
          <a:prstGeom prst="rightArrow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5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5" name="弧形 64">
            <a:extLst>
              <a:ext uri="{FF2B5EF4-FFF2-40B4-BE49-F238E27FC236}">
                <a16:creationId xmlns:a16="http://schemas.microsoft.com/office/drawing/2014/main" xmlns="" id="{E5FAA459-2993-4228-8058-CCB5C1620A5C}"/>
              </a:ext>
            </a:extLst>
          </p:cNvPr>
          <p:cNvSpPr/>
          <p:nvPr/>
        </p:nvSpPr>
        <p:spPr>
          <a:xfrm>
            <a:off x="539552" y="1580935"/>
            <a:ext cx="1538288" cy="513160"/>
          </a:xfrm>
          <a:prstGeom prst="arc">
            <a:avLst>
              <a:gd name="adj1" fmla="val 10818205"/>
              <a:gd name="adj2" fmla="val 0"/>
            </a:avLst>
          </a:prstGeom>
          <a:solidFill>
            <a:srgbClr val="6B6BCF">
              <a:alpha val="63922"/>
            </a:srgbClr>
          </a:solidFill>
          <a:ln>
            <a:solidFill>
              <a:srgbClr val="000000">
                <a:alpha val="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5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6" name="组合 351">
            <a:extLst>
              <a:ext uri="{FF2B5EF4-FFF2-40B4-BE49-F238E27FC236}">
                <a16:creationId xmlns:a16="http://schemas.microsoft.com/office/drawing/2014/main" xmlns="" id="{97D395C6-2381-4ECE-9A3C-1D33A303BE2D}"/>
              </a:ext>
            </a:extLst>
          </p:cNvPr>
          <p:cNvGrpSpPr>
            <a:grpSpLocks/>
          </p:cNvGrpSpPr>
          <p:nvPr/>
        </p:nvGrpSpPr>
        <p:grpSpPr bwMode="auto">
          <a:xfrm>
            <a:off x="2469438" y="1537295"/>
            <a:ext cx="1949053" cy="2099072"/>
            <a:chOff x="5948778" y="2345769"/>
            <a:chExt cx="2597474" cy="2799250"/>
          </a:xfrm>
        </p:grpSpPr>
        <p:grpSp>
          <p:nvGrpSpPr>
            <p:cNvPr id="67" name="组合 223">
              <a:extLst>
                <a:ext uri="{FF2B5EF4-FFF2-40B4-BE49-F238E27FC236}">
                  <a16:creationId xmlns:a16="http://schemas.microsoft.com/office/drawing/2014/main" xmlns="" id="{0D313EC7-144E-480C-A134-E018CDCF30D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28158" y="2348897"/>
              <a:ext cx="169151" cy="2790226"/>
              <a:chOff x="6900390" y="2914539"/>
              <a:chExt cx="169151" cy="2790226"/>
            </a:xfrm>
          </p:grpSpPr>
          <p:sp>
            <p:nvSpPr>
              <p:cNvPr id="176" name="等腰三角形 175">
                <a:extLst>
                  <a:ext uri="{FF2B5EF4-FFF2-40B4-BE49-F238E27FC236}">
                    <a16:creationId xmlns:a16="http://schemas.microsoft.com/office/drawing/2014/main" xmlns="" id="{41CAF9FA-E27F-4706-8BE5-9A4B18E9DC74}"/>
                  </a:ext>
                </a:extLst>
              </p:cNvPr>
              <p:cNvSpPr/>
              <p:nvPr/>
            </p:nvSpPr>
            <p:spPr>
              <a:xfrm rot="10800000">
                <a:off x="6900346" y="2914587"/>
                <a:ext cx="144392" cy="719262"/>
              </a:xfrm>
              <a:prstGeom prst="triangle">
                <a:avLst/>
              </a:prstGeom>
              <a:solidFill>
                <a:srgbClr val="6B6BC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77" name="任意多边形 176">
                <a:extLst>
                  <a:ext uri="{FF2B5EF4-FFF2-40B4-BE49-F238E27FC236}">
                    <a16:creationId xmlns:a16="http://schemas.microsoft.com/office/drawing/2014/main" xmlns="" id="{6A1ADEC3-5BAB-45AA-91C2-FE23E599D018}"/>
                  </a:ext>
                </a:extLst>
              </p:cNvPr>
              <p:cNvSpPr/>
              <p:nvPr/>
            </p:nvSpPr>
            <p:spPr>
              <a:xfrm>
                <a:off x="6962228" y="2920938"/>
                <a:ext cx="107898" cy="2783372"/>
              </a:xfrm>
              <a:custGeom>
                <a:avLst/>
                <a:gdLst>
                  <a:gd name="connsiteX0" fmla="*/ 11373 w 106908"/>
                  <a:gd name="connsiteY0" fmla="*/ 736979 h 2784144"/>
                  <a:gd name="connsiteX1" fmla="*/ 93260 w 106908"/>
                  <a:gd name="connsiteY1" fmla="*/ 0 h 2784144"/>
                  <a:gd name="connsiteX2" fmla="*/ 106908 w 106908"/>
                  <a:gd name="connsiteY2" fmla="*/ 2074460 h 2784144"/>
                  <a:gd name="connsiteX3" fmla="*/ 25021 w 106908"/>
                  <a:gd name="connsiteY3" fmla="*/ 2784144 h 2784144"/>
                  <a:gd name="connsiteX4" fmla="*/ 11373 w 106908"/>
                  <a:gd name="connsiteY4" fmla="*/ 736979 h 2784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6908" h="2784144">
                    <a:moveTo>
                      <a:pt x="11373" y="736979"/>
                    </a:moveTo>
                    <a:cubicBezTo>
                      <a:pt x="22746" y="272955"/>
                      <a:pt x="65964" y="245660"/>
                      <a:pt x="93260" y="0"/>
                    </a:cubicBezTo>
                    <a:cubicBezTo>
                      <a:pt x="97809" y="691487"/>
                      <a:pt x="102359" y="1382973"/>
                      <a:pt x="106908" y="2074460"/>
                    </a:cubicBezTo>
                    <a:lnTo>
                      <a:pt x="25021" y="2784144"/>
                    </a:lnTo>
                    <a:cubicBezTo>
                      <a:pt x="20472" y="2101756"/>
                      <a:pt x="0" y="1201003"/>
                      <a:pt x="11373" y="736979"/>
                    </a:cubicBezTo>
                    <a:close/>
                  </a:path>
                </a:pathLst>
              </a:custGeom>
              <a:solidFill>
                <a:srgbClr val="34349E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78" name="任意多边形 177">
                <a:extLst>
                  <a:ext uri="{FF2B5EF4-FFF2-40B4-BE49-F238E27FC236}">
                    <a16:creationId xmlns:a16="http://schemas.microsoft.com/office/drawing/2014/main" xmlns="" id="{64FE46A6-4239-4628-92BA-26A7C832C304}"/>
                  </a:ext>
                </a:extLst>
              </p:cNvPr>
              <p:cNvSpPr/>
              <p:nvPr/>
            </p:nvSpPr>
            <p:spPr>
              <a:xfrm>
                <a:off x="6905106" y="2920938"/>
                <a:ext cx="96791" cy="2783372"/>
              </a:xfrm>
              <a:custGeom>
                <a:avLst/>
                <a:gdLst>
                  <a:gd name="connsiteX0" fmla="*/ 54591 w 95534"/>
                  <a:gd name="connsiteY0" fmla="*/ 709684 h 2784143"/>
                  <a:gd name="connsiteX1" fmla="*/ 0 w 95534"/>
                  <a:gd name="connsiteY1" fmla="*/ 0 h 2784143"/>
                  <a:gd name="connsiteX2" fmla="*/ 0 w 95534"/>
                  <a:gd name="connsiteY2" fmla="*/ 2060812 h 2784143"/>
                  <a:gd name="connsiteX3" fmla="*/ 95534 w 95534"/>
                  <a:gd name="connsiteY3" fmla="*/ 2784143 h 2784143"/>
                  <a:gd name="connsiteX4" fmla="*/ 68239 w 95534"/>
                  <a:gd name="connsiteY4" fmla="*/ 655093 h 2784143"/>
                  <a:gd name="connsiteX5" fmla="*/ 54591 w 95534"/>
                  <a:gd name="connsiteY5" fmla="*/ 709684 h 2784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534" h="2784143">
                    <a:moveTo>
                      <a:pt x="54591" y="709684"/>
                    </a:moveTo>
                    <a:lnTo>
                      <a:pt x="0" y="0"/>
                    </a:lnTo>
                    <a:lnTo>
                      <a:pt x="0" y="2060812"/>
                    </a:lnTo>
                    <a:lnTo>
                      <a:pt x="95534" y="2784143"/>
                    </a:lnTo>
                    <a:lnTo>
                      <a:pt x="68239" y="655093"/>
                    </a:lnTo>
                    <a:lnTo>
                      <a:pt x="54591" y="709684"/>
                    </a:lnTo>
                    <a:close/>
                  </a:path>
                </a:pathLst>
              </a:custGeom>
              <a:solidFill>
                <a:srgbClr val="34349E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68" name="组合 191">
              <a:extLst>
                <a:ext uri="{FF2B5EF4-FFF2-40B4-BE49-F238E27FC236}">
                  <a16:creationId xmlns:a16="http://schemas.microsoft.com/office/drawing/2014/main" xmlns="" id="{855CD64F-CC4B-4973-A406-E3ABE585F8E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48778" y="2369954"/>
              <a:ext cx="144000" cy="2772000"/>
              <a:chOff x="6797334" y="2908300"/>
              <a:chExt cx="144000" cy="2772000"/>
            </a:xfrm>
          </p:grpSpPr>
          <p:sp>
            <p:nvSpPr>
              <p:cNvPr id="174" name="等腰三角形 173">
                <a:extLst>
                  <a:ext uri="{FF2B5EF4-FFF2-40B4-BE49-F238E27FC236}">
                    <a16:creationId xmlns:a16="http://schemas.microsoft.com/office/drawing/2014/main" xmlns="" id="{55A58481-561A-4236-90D9-39779696AD81}"/>
                  </a:ext>
                </a:extLst>
              </p:cNvPr>
              <p:cNvSpPr/>
              <p:nvPr/>
            </p:nvSpPr>
            <p:spPr>
              <a:xfrm>
                <a:off x="6797334" y="2907931"/>
                <a:ext cx="144392" cy="720851"/>
              </a:xfrm>
              <a:prstGeom prst="triangle">
                <a:avLst/>
              </a:prstGeom>
              <a:solidFill>
                <a:srgbClr val="EFB957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75" name="矩形 174">
                <a:extLst>
                  <a:ext uri="{FF2B5EF4-FFF2-40B4-BE49-F238E27FC236}">
                    <a16:creationId xmlns:a16="http://schemas.microsoft.com/office/drawing/2014/main" xmlns="" id="{C5D75DFC-99B0-4158-A38E-B5340C1D8E59}"/>
                  </a:ext>
                </a:extLst>
              </p:cNvPr>
              <p:cNvSpPr/>
              <p:nvPr/>
            </p:nvSpPr>
            <p:spPr>
              <a:xfrm>
                <a:off x="6797334" y="3628782"/>
                <a:ext cx="144392" cy="2051407"/>
              </a:xfrm>
              <a:prstGeom prst="rect">
                <a:avLst/>
              </a:prstGeom>
              <a:solidFill>
                <a:srgbClr val="E0B64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69" name="组合 226">
              <a:extLst>
                <a:ext uri="{FF2B5EF4-FFF2-40B4-BE49-F238E27FC236}">
                  <a16:creationId xmlns:a16="http://schemas.microsoft.com/office/drawing/2014/main" xmlns="" id="{DA089C4E-30FF-455A-9AFC-B19A2C3FB49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05399" y="2351418"/>
              <a:ext cx="169151" cy="2792028"/>
              <a:chOff x="6900390" y="2912737"/>
              <a:chExt cx="169151" cy="2792028"/>
            </a:xfrm>
          </p:grpSpPr>
          <p:sp>
            <p:nvSpPr>
              <p:cNvPr id="171" name="等腰三角形 170">
                <a:extLst>
                  <a:ext uri="{FF2B5EF4-FFF2-40B4-BE49-F238E27FC236}">
                    <a16:creationId xmlns:a16="http://schemas.microsoft.com/office/drawing/2014/main" xmlns="" id="{DE526B84-7D86-46EE-B403-017DA34CD41B}"/>
                  </a:ext>
                </a:extLst>
              </p:cNvPr>
              <p:cNvSpPr/>
              <p:nvPr/>
            </p:nvSpPr>
            <p:spPr>
              <a:xfrm rot="10800000">
                <a:off x="6900819" y="2913439"/>
                <a:ext cx="142806" cy="719262"/>
              </a:xfrm>
              <a:prstGeom prst="triangle">
                <a:avLst/>
              </a:prstGeom>
              <a:solidFill>
                <a:srgbClr val="6B6BC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72" name="任意多边形 171">
                <a:extLst>
                  <a:ext uri="{FF2B5EF4-FFF2-40B4-BE49-F238E27FC236}">
                    <a16:creationId xmlns:a16="http://schemas.microsoft.com/office/drawing/2014/main" xmlns="" id="{AF3E0D73-E64D-451B-8C9A-8663D1A2C4DE}"/>
                  </a:ext>
                </a:extLst>
              </p:cNvPr>
              <p:cNvSpPr/>
              <p:nvPr/>
            </p:nvSpPr>
            <p:spPr>
              <a:xfrm>
                <a:off x="6962701" y="2921378"/>
                <a:ext cx="106311" cy="2783373"/>
              </a:xfrm>
              <a:custGeom>
                <a:avLst/>
                <a:gdLst>
                  <a:gd name="connsiteX0" fmla="*/ 11373 w 106908"/>
                  <a:gd name="connsiteY0" fmla="*/ 736979 h 2784144"/>
                  <a:gd name="connsiteX1" fmla="*/ 93260 w 106908"/>
                  <a:gd name="connsiteY1" fmla="*/ 0 h 2784144"/>
                  <a:gd name="connsiteX2" fmla="*/ 106908 w 106908"/>
                  <a:gd name="connsiteY2" fmla="*/ 2074460 h 2784144"/>
                  <a:gd name="connsiteX3" fmla="*/ 25021 w 106908"/>
                  <a:gd name="connsiteY3" fmla="*/ 2784144 h 2784144"/>
                  <a:gd name="connsiteX4" fmla="*/ 11373 w 106908"/>
                  <a:gd name="connsiteY4" fmla="*/ 736979 h 2784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6908" h="2784144">
                    <a:moveTo>
                      <a:pt x="11373" y="736979"/>
                    </a:moveTo>
                    <a:cubicBezTo>
                      <a:pt x="22746" y="272955"/>
                      <a:pt x="65964" y="245660"/>
                      <a:pt x="93260" y="0"/>
                    </a:cubicBezTo>
                    <a:cubicBezTo>
                      <a:pt x="97809" y="691487"/>
                      <a:pt x="102359" y="1382973"/>
                      <a:pt x="106908" y="2074460"/>
                    </a:cubicBezTo>
                    <a:lnTo>
                      <a:pt x="25021" y="2784144"/>
                    </a:lnTo>
                    <a:cubicBezTo>
                      <a:pt x="20472" y="2101756"/>
                      <a:pt x="0" y="1201003"/>
                      <a:pt x="11373" y="736979"/>
                    </a:cubicBezTo>
                    <a:close/>
                  </a:path>
                </a:pathLst>
              </a:custGeom>
              <a:solidFill>
                <a:srgbClr val="34349E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73" name="任意多边形 172">
                <a:extLst>
                  <a:ext uri="{FF2B5EF4-FFF2-40B4-BE49-F238E27FC236}">
                    <a16:creationId xmlns:a16="http://schemas.microsoft.com/office/drawing/2014/main" xmlns="" id="{D2C54382-AC78-4221-9AE8-3E83E78B461F}"/>
                  </a:ext>
                </a:extLst>
              </p:cNvPr>
              <p:cNvSpPr/>
              <p:nvPr/>
            </p:nvSpPr>
            <p:spPr>
              <a:xfrm>
                <a:off x="6905578" y="2921378"/>
                <a:ext cx="95204" cy="2783373"/>
              </a:xfrm>
              <a:custGeom>
                <a:avLst/>
                <a:gdLst>
                  <a:gd name="connsiteX0" fmla="*/ 54591 w 95534"/>
                  <a:gd name="connsiteY0" fmla="*/ 709684 h 2784143"/>
                  <a:gd name="connsiteX1" fmla="*/ 0 w 95534"/>
                  <a:gd name="connsiteY1" fmla="*/ 0 h 2784143"/>
                  <a:gd name="connsiteX2" fmla="*/ 0 w 95534"/>
                  <a:gd name="connsiteY2" fmla="*/ 2060812 h 2784143"/>
                  <a:gd name="connsiteX3" fmla="*/ 95534 w 95534"/>
                  <a:gd name="connsiteY3" fmla="*/ 2784143 h 2784143"/>
                  <a:gd name="connsiteX4" fmla="*/ 68239 w 95534"/>
                  <a:gd name="connsiteY4" fmla="*/ 655093 h 2784143"/>
                  <a:gd name="connsiteX5" fmla="*/ 54591 w 95534"/>
                  <a:gd name="connsiteY5" fmla="*/ 709684 h 2784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534" h="2784143">
                    <a:moveTo>
                      <a:pt x="54591" y="709684"/>
                    </a:moveTo>
                    <a:lnTo>
                      <a:pt x="0" y="0"/>
                    </a:lnTo>
                    <a:lnTo>
                      <a:pt x="0" y="2060812"/>
                    </a:lnTo>
                    <a:lnTo>
                      <a:pt x="95534" y="2784143"/>
                    </a:lnTo>
                    <a:lnTo>
                      <a:pt x="68239" y="655093"/>
                    </a:lnTo>
                    <a:lnTo>
                      <a:pt x="54591" y="709684"/>
                    </a:lnTo>
                    <a:close/>
                  </a:path>
                </a:pathLst>
              </a:custGeom>
              <a:solidFill>
                <a:srgbClr val="34349E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70" name="组合 240">
              <a:extLst>
                <a:ext uri="{FF2B5EF4-FFF2-40B4-BE49-F238E27FC236}">
                  <a16:creationId xmlns:a16="http://schemas.microsoft.com/office/drawing/2014/main" xmlns="" id="{951DC843-DE62-4DB6-9ED8-450995F58EC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12371" y="2382903"/>
              <a:ext cx="147604" cy="2758352"/>
              <a:chOff x="6780082" y="2921948"/>
              <a:chExt cx="147604" cy="2758352"/>
            </a:xfrm>
          </p:grpSpPr>
          <p:sp>
            <p:nvSpPr>
              <p:cNvPr id="169" name="等腰三角形 168">
                <a:extLst>
                  <a:ext uri="{FF2B5EF4-FFF2-40B4-BE49-F238E27FC236}">
                    <a16:creationId xmlns:a16="http://schemas.microsoft.com/office/drawing/2014/main" xmlns="" id="{A227B393-B38C-4BAF-B57B-B9DC1F3A9156}"/>
                  </a:ext>
                </a:extLst>
              </p:cNvPr>
              <p:cNvSpPr/>
              <p:nvPr/>
            </p:nvSpPr>
            <p:spPr>
              <a:xfrm>
                <a:off x="6783095" y="2921332"/>
                <a:ext cx="144393" cy="720851"/>
              </a:xfrm>
              <a:prstGeom prst="triangle">
                <a:avLst/>
              </a:prstGeom>
              <a:solidFill>
                <a:srgbClr val="EFB957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70" name="矩形 169">
                <a:extLst>
                  <a:ext uri="{FF2B5EF4-FFF2-40B4-BE49-F238E27FC236}">
                    <a16:creationId xmlns:a16="http://schemas.microsoft.com/office/drawing/2014/main" xmlns="" id="{B09DAB04-3D6C-40AD-8E1A-7165ABEC87D3}"/>
                  </a:ext>
                </a:extLst>
              </p:cNvPr>
              <p:cNvSpPr/>
              <p:nvPr/>
            </p:nvSpPr>
            <p:spPr>
              <a:xfrm>
                <a:off x="6779921" y="3627893"/>
                <a:ext cx="144393" cy="2052995"/>
              </a:xfrm>
              <a:prstGeom prst="rect">
                <a:avLst/>
              </a:prstGeom>
              <a:solidFill>
                <a:srgbClr val="E0B64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71" name="组合 251">
              <a:extLst>
                <a:ext uri="{FF2B5EF4-FFF2-40B4-BE49-F238E27FC236}">
                  <a16:creationId xmlns:a16="http://schemas.microsoft.com/office/drawing/2014/main" xmlns="" id="{6FDA9120-CE22-40A3-BD4C-72F39EB4DE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38628" y="2348198"/>
              <a:ext cx="169151" cy="2790226"/>
              <a:chOff x="6900390" y="2914539"/>
              <a:chExt cx="169151" cy="2790226"/>
            </a:xfrm>
          </p:grpSpPr>
          <p:sp>
            <p:nvSpPr>
              <p:cNvPr id="166" name="等腰三角形 165">
                <a:extLst>
                  <a:ext uri="{FF2B5EF4-FFF2-40B4-BE49-F238E27FC236}">
                    <a16:creationId xmlns:a16="http://schemas.microsoft.com/office/drawing/2014/main" xmlns="" id="{9609E7A2-19C8-4405-AB7A-39DA67A54F5A}"/>
                  </a:ext>
                </a:extLst>
              </p:cNvPr>
              <p:cNvSpPr/>
              <p:nvPr/>
            </p:nvSpPr>
            <p:spPr>
              <a:xfrm rot="10800000">
                <a:off x="6900875" y="2915285"/>
                <a:ext cx="142806" cy="719262"/>
              </a:xfrm>
              <a:prstGeom prst="triangle">
                <a:avLst/>
              </a:prstGeom>
              <a:solidFill>
                <a:srgbClr val="6B6BC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67" name="任意多边形 166">
                <a:extLst>
                  <a:ext uri="{FF2B5EF4-FFF2-40B4-BE49-F238E27FC236}">
                    <a16:creationId xmlns:a16="http://schemas.microsoft.com/office/drawing/2014/main" xmlns="" id="{BE94DBB9-DD4A-497E-B7D4-5F2C2CD5DDC8}"/>
                  </a:ext>
                </a:extLst>
              </p:cNvPr>
              <p:cNvSpPr/>
              <p:nvPr/>
            </p:nvSpPr>
            <p:spPr>
              <a:xfrm>
                <a:off x="6962757" y="2921636"/>
                <a:ext cx="106311" cy="2783372"/>
              </a:xfrm>
              <a:custGeom>
                <a:avLst/>
                <a:gdLst>
                  <a:gd name="connsiteX0" fmla="*/ 11373 w 106908"/>
                  <a:gd name="connsiteY0" fmla="*/ 736979 h 2784144"/>
                  <a:gd name="connsiteX1" fmla="*/ 93260 w 106908"/>
                  <a:gd name="connsiteY1" fmla="*/ 0 h 2784144"/>
                  <a:gd name="connsiteX2" fmla="*/ 106908 w 106908"/>
                  <a:gd name="connsiteY2" fmla="*/ 2074460 h 2784144"/>
                  <a:gd name="connsiteX3" fmla="*/ 25021 w 106908"/>
                  <a:gd name="connsiteY3" fmla="*/ 2784144 h 2784144"/>
                  <a:gd name="connsiteX4" fmla="*/ 11373 w 106908"/>
                  <a:gd name="connsiteY4" fmla="*/ 736979 h 2784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6908" h="2784144">
                    <a:moveTo>
                      <a:pt x="11373" y="736979"/>
                    </a:moveTo>
                    <a:cubicBezTo>
                      <a:pt x="22746" y="272955"/>
                      <a:pt x="65964" y="245660"/>
                      <a:pt x="93260" y="0"/>
                    </a:cubicBezTo>
                    <a:cubicBezTo>
                      <a:pt x="97809" y="691487"/>
                      <a:pt x="102359" y="1382973"/>
                      <a:pt x="106908" y="2074460"/>
                    </a:cubicBezTo>
                    <a:lnTo>
                      <a:pt x="25021" y="2784144"/>
                    </a:lnTo>
                    <a:cubicBezTo>
                      <a:pt x="20472" y="2101756"/>
                      <a:pt x="0" y="1201003"/>
                      <a:pt x="11373" y="736979"/>
                    </a:cubicBezTo>
                    <a:close/>
                  </a:path>
                </a:pathLst>
              </a:custGeom>
              <a:solidFill>
                <a:srgbClr val="34349E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68" name="任意多边形 167">
                <a:extLst>
                  <a:ext uri="{FF2B5EF4-FFF2-40B4-BE49-F238E27FC236}">
                    <a16:creationId xmlns:a16="http://schemas.microsoft.com/office/drawing/2014/main" xmlns="" id="{1BB0ECDD-1F52-4714-97BE-5D6BBE7780D5}"/>
                  </a:ext>
                </a:extLst>
              </p:cNvPr>
              <p:cNvSpPr/>
              <p:nvPr/>
            </p:nvSpPr>
            <p:spPr>
              <a:xfrm>
                <a:off x="6905634" y="2921636"/>
                <a:ext cx="95204" cy="2783372"/>
              </a:xfrm>
              <a:custGeom>
                <a:avLst/>
                <a:gdLst>
                  <a:gd name="connsiteX0" fmla="*/ 54591 w 95534"/>
                  <a:gd name="connsiteY0" fmla="*/ 709684 h 2784143"/>
                  <a:gd name="connsiteX1" fmla="*/ 0 w 95534"/>
                  <a:gd name="connsiteY1" fmla="*/ 0 h 2784143"/>
                  <a:gd name="connsiteX2" fmla="*/ 0 w 95534"/>
                  <a:gd name="connsiteY2" fmla="*/ 2060812 h 2784143"/>
                  <a:gd name="connsiteX3" fmla="*/ 95534 w 95534"/>
                  <a:gd name="connsiteY3" fmla="*/ 2784143 h 2784143"/>
                  <a:gd name="connsiteX4" fmla="*/ 68239 w 95534"/>
                  <a:gd name="connsiteY4" fmla="*/ 655093 h 2784143"/>
                  <a:gd name="connsiteX5" fmla="*/ 54591 w 95534"/>
                  <a:gd name="connsiteY5" fmla="*/ 709684 h 2784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534" h="2784143">
                    <a:moveTo>
                      <a:pt x="54591" y="709684"/>
                    </a:moveTo>
                    <a:lnTo>
                      <a:pt x="0" y="0"/>
                    </a:lnTo>
                    <a:lnTo>
                      <a:pt x="0" y="2060812"/>
                    </a:lnTo>
                    <a:lnTo>
                      <a:pt x="95534" y="2784143"/>
                    </a:lnTo>
                    <a:lnTo>
                      <a:pt x="68239" y="655093"/>
                    </a:lnTo>
                    <a:lnTo>
                      <a:pt x="54591" y="709684"/>
                    </a:lnTo>
                    <a:close/>
                  </a:path>
                </a:pathLst>
              </a:custGeom>
              <a:solidFill>
                <a:srgbClr val="34349E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72" name="组合 257">
              <a:extLst>
                <a:ext uri="{FF2B5EF4-FFF2-40B4-BE49-F238E27FC236}">
                  <a16:creationId xmlns:a16="http://schemas.microsoft.com/office/drawing/2014/main" xmlns="" id="{E04C778F-1FB7-4E9D-9A12-F2E0E401813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76500" y="2369255"/>
              <a:ext cx="144000" cy="2772000"/>
              <a:chOff x="6797334" y="2908300"/>
              <a:chExt cx="144000" cy="2772000"/>
            </a:xfrm>
          </p:grpSpPr>
          <p:sp>
            <p:nvSpPr>
              <p:cNvPr id="164" name="等腰三角形 163">
                <a:extLst>
                  <a:ext uri="{FF2B5EF4-FFF2-40B4-BE49-F238E27FC236}">
                    <a16:creationId xmlns:a16="http://schemas.microsoft.com/office/drawing/2014/main" xmlns="" id="{F94BCC64-0C82-4B80-A5AA-CA20327B42E8}"/>
                  </a:ext>
                </a:extLst>
              </p:cNvPr>
              <p:cNvSpPr/>
              <p:nvPr/>
            </p:nvSpPr>
            <p:spPr>
              <a:xfrm>
                <a:off x="6798065" y="2908630"/>
                <a:ext cx="142806" cy="720851"/>
              </a:xfrm>
              <a:prstGeom prst="triangle">
                <a:avLst/>
              </a:prstGeom>
              <a:solidFill>
                <a:srgbClr val="EFB957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65" name="矩形 164">
                <a:extLst>
                  <a:ext uri="{FF2B5EF4-FFF2-40B4-BE49-F238E27FC236}">
                    <a16:creationId xmlns:a16="http://schemas.microsoft.com/office/drawing/2014/main" xmlns="" id="{C3869D1C-CA84-4649-A265-B6FE96DAD058}"/>
                  </a:ext>
                </a:extLst>
              </p:cNvPr>
              <p:cNvSpPr/>
              <p:nvPr/>
            </p:nvSpPr>
            <p:spPr>
              <a:xfrm>
                <a:off x="6798065" y="3629481"/>
                <a:ext cx="142806" cy="2051407"/>
              </a:xfrm>
              <a:prstGeom prst="rect">
                <a:avLst/>
              </a:prstGeom>
              <a:solidFill>
                <a:srgbClr val="E0B64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73" name="组合 260">
              <a:extLst>
                <a:ext uri="{FF2B5EF4-FFF2-40B4-BE49-F238E27FC236}">
                  <a16:creationId xmlns:a16="http://schemas.microsoft.com/office/drawing/2014/main" xmlns="" id="{621CAC50-F742-4F07-BCC7-E256942C72A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98617" y="2350719"/>
              <a:ext cx="169151" cy="2792028"/>
              <a:chOff x="6900390" y="2912737"/>
              <a:chExt cx="169151" cy="2792028"/>
            </a:xfrm>
          </p:grpSpPr>
          <p:sp>
            <p:nvSpPr>
              <p:cNvPr id="161" name="等腰三角形 160">
                <a:extLst>
                  <a:ext uri="{FF2B5EF4-FFF2-40B4-BE49-F238E27FC236}">
                    <a16:creationId xmlns:a16="http://schemas.microsoft.com/office/drawing/2014/main" xmlns="" id="{761DEF5C-2786-413B-8EF6-853C3C800378}"/>
                  </a:ext>
                </a:extLst>
              </p:cNvPr>
              <p:cNvSpPr/>
              <p:nvPr/>
            </p:nvSpPr>
            <p:spPr>
              <a:xfrm rot="10800000">
                <a:off x="6901146" y="2912550"/>
                <a:ext cx="142806" cy="720851"/>
              </a:xfrm>
              <a:prstGeom prst="triangle">
                <a:avLst/>
              </a:prstGeom>
              <a:solidFill>
                <a:srgbClr val="6B6BC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62" name="任意多边形 161">
                <a:extLst>
                  <a:ext uri="{FF2B5EF4-FFF2-40B4-BE49-F238E27FC236}">
                    <a16:creationId xmlns:a16="http://schemas.microsoft.com/office/drawing/2014/main" xmlns="" id="{FD4B249F-C76D-4E1C-AA59-D99834A81C20}"/>
                  </a:ext>
                </a:extLst>
              </p:cNvPr>
              <p:cNvSpPr/>
              <p:nvPr/>
            </p:nvSpPr>
            <p:spPr>
              <a:xfrm>
                <a:off x="6963029" y="2920489"/>
                <a:ext cx="106310" cy="2784961"/>
              </a:xfrm>
              <a:custGeom>
                <a:avLst/>
                <a:gdLst>
                  <a:gd name="connsiteX0" fmla="*/ 11373 w 106908"/>
                  <a:gd name="connsiteY0" fmla="*/ 736979 h 2784144"/>
                  <a:gd name="connsiteX1" fmla="*/ 93260 w 106908"/>
                  <a:gd name="connsiteY1" fmla="*/ 0 h 2784144"/>
                  <a:gd name="connsiteX2" fmla="*/ 106908 w 106908"/>
                  <a:gd name="connsiteY2" fmla="*/ 2074460 h 2784144"/>
                  <a:gd name="connsiteX3" fmla="*/ 25021 w 106908"/>
                  <a:gd name="connsiteY3" fmla="*/ 2784144 h 2784144"/>
                  <a:gd name="connsiteX4" fmla="*/ 11373 w 106908"/>
                  <a:gd name="connsiteY4" fmla="*/ 736979 h 2784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6908" h="2784144">
                    <a:moveTo>
                      <a:pt x="11373" y="736979"/>
                    </a:moveTo>
                    <a:cubicBezTo>
                      <a:pt x="22746" y="272955"/>
                      <a:pt x="65964" y="245660"/>
                      <a:pt x="93260" y="0"/>
                    </a:cubicBezTo>
                    <a:cubicBezTo>
                      <a:pt x="97809" y="691487"/>
                      <a:pt x="102359" y="1382973"/>
                      <a:pt x="106908" y="2074460"/>
                    </a:cubicBezTo>
                    <a:lnTo>
                      <a:pt x="25021" y="2784144"/>
                    </a:lnTo>
                    <a:cubicBezTo>
                      <a:pt x="20472" y="2101756"/>
                      <a:pt x="0" y="1201003"/>
                      <a:pt x="11373" y="736979"/>
                    </a:cubicBezTo>
                    <a:close/>
                  </a:path>
                </a:pathLst>
              </a:custGeom>
              <a:solidFill>
                <a:srgbClr val="34349E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63" name="任意多边形 162">
                <a:extLst>
                  <a:ext uri="{FF2B5EF4-FFF2-40B4-BE49-F238E27FC236}">
                    <a16:creationId xmlns:a16="http://schemas.microsoft.com/office/drawing/2014/main" xmlns="" id="{64DCDDCE-C0FE-41FC-BA6D-468E5EEB166F}"/>
                  </a:ext>
                </a:extLst>
              </p:cNvPr>
              <p:cNvSpPr/>
              <p:nvPr/>
            </p:nvSpPr>
            <p:spPr>
              <a:xfrm>
                <a:off x="6905906" y="2920489"/>
                <a:ext cx="95204" cy="2784961"/>
              </a:xfrm>
              <a:custGeom>
                <a:avLst/>
                <a:gdLst>
                  <a:gd name="connsiteX0" fmla="*/ 54591 w 95534"/>
                  <a:gd name="connsiteY0" fmla="*/ 709684 h 2784143"/>
                  <a:gd name="connsiteX1" fmla="*/ 0 w 95534"/>
                  <a:gd name="connsiteY1" fmla="*/ 0 h 2784143"/>
                  <a:gd name="connsiteX2" fmla="*/ 0 w 95534"/>
                  <a:gd name="connsiteY2" fmla="*/ 2060812 h 2784143"/>
                  <a:gd name="connsiteX3" fmla="*/ 95534 w 95534"/>
                  <a:gd name="connsiteY3" fmla="*/ 2784143 h 2784143"/>
                  <a:gd name="connsiteX4" fmla="*/ 68239 w 95534"/>
                  <a:gd name="connsiteY4" fmla="*/ 655093 h 2784143"/>
                  <a:gd name="connsiteX5" fmla="*/ 54591 w 95534"/>
                  <a:gd name="connsiteY5" fmla="*/ 709684 h 2784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534" h="2784143">
                    <a:moveTo>
                      <a:pt x="54591" y="709684"/>
                    </a:moveTo>
                    <a:lnTo>
                      <a:pt x="0" y="0"/>
                    </a:lnTo>
                    <a:lnTo>
                      <a:pt x="0" y="2060812"/>
                    </a:lnTo>
                    <a:lnTo>
                      <a:pt x="95534" y="2784143"/>
                    </a:lnTo>
                    <a:lnTo>
                      <a:pt x="68239" y="655093"/>
                    </a:lnTo>
                    <a:lnTo>
                      <a:pt x="54591" y="709684"/>
                    </a:lnTo>
                    <a:close/>
                  </a:path>
                </a:pathLst>
              </a:custGeom>
              <a:solidFill>
                <a:srgbClr val="34349E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74" name="组合 264">
              <a:extLst>
                <a:ext uri="{FF2B5EF4-FFF2-40B4-BE49-F238E27FC236}">
                  <a16:creationId xmlns:a16="http://schemas.microsoft.com/office/drawing/2014/main" xmlns="" id="{EDFA0B9F-2557-498A-9365-E692E3980F1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17819" y="2387226"/>
              <a:ext cx="149022" cy="2749410"/>
              <a:chOff x="6792312" y="2921948"/>
              <a:chExt cx="149022" cy="2749410"/>
            </a:xfrm>
          </p:grpSpPr>
          <p:sp>
            <p:nvSpPr>
              <p:cNvPr id="159" name="等腰三角形 158">
                <a:extLst>
                  <a:ext uri="{FF2B5EF4-FFF2-40B4-BE49-F238E27FC236}">
                    <a16:creationId xmlns:a16="http://schemas.microsoft.com/office/drawing/2014/main" xmlns="" id="{2F0C1AC7-2AC3-48D3-B3A9-3DE3388516E4}"/>
                  </a:ext>
                </a:extLst>
              </p:cNvPr>
              <p:cNvSpPr/>
              <p:nvPr/>
            </p:nvSpPr>
            <p:spPr>
              <a:xfrm>
                <a:off x="6792943" y="2921773"/>
                <a:ext cx="144392" cy="720851"/>
              </a:xfrm>
              <a:prstGeom prst="triangle">
                <a:avLst/>
              </a:prstGeom>
              <a:solidFill>
                <a:srgbClr val="EFB957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60" name="矩形 159">
                <a:extLst>
                  <a:ext uri="{FF2B5EF4-FFF2-40B4-BE49-F238E27FC236}">
                    <a16:creationId xmlns:a16="http://schemas.microsoft.com/office/drawing/2014/main" xmlns="" id="{710F4A9D-1950-4208-8423-4F0D185E11EB}"/>
                  </a:ext>
                </a:extLst>
              </p:cNvPr>
              <p:cNvSpPr/>
              <p:nvPr/>
            </p:nvSpPr>
            <p:spPr>
              <a:xfrm>
                <a:off x="6797702" y="3618806"/>
                <a:ext cx="144393" cy="2052996"/>
              </a:xfrm>
              <a:prstGeom prst="rect">
                <a:avLst/>
              </a:prstGeom>
              <a:solidFill>
                <a:srgbClr val="E0B64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75" name="组合 267">
              <a:extLst>
                <a:ext uri="{FF2B5EF4-FFF2-40B4-BE49-F238E27FC236}">
                  <a16:creationId xmlns:a16="http://schemas.microsoft.com/office/drawing/2014/main" xmlns="" id="{BF3D7A0B-EB0A-4AFE-88E7-5341EAA108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29168" y="2349051"/>
              <a:ext cx="169151" cy="2792344"/>
              <a:chOff x="6900390" y="2912421"/>
              <a:chExt cx="169151" cy="2792344"/>
            </a:xfrm>
          </p:grpSpPr>
          <p:sp>
            <p:nvSpPr>
              <p:cNvPr id="156" name="等腰三角形 155">
                <a:extLst>
                  <a:ext uri="{FF2B5EF4-FFF2-40B4-BE49-F238E27FC236}">
                    <a16:creationId xmlns:a16="http://schemas.microsoft.com/office/drawing/2014/main" xmlns="" id="{7753EDA1-1754-424F-9C27-A77AC38AC144}"/>
                  </a:ext>
                </a:extLst>
              </p:cNvPr>
              <p:cNvSpPr/>
              <p:nvPr/>
            </p:nvSpPr>
            <p:spPr>
              <a:xfrm rot="10800000">
                <a:off x="6900706" y="2912315"/>
                <a:ext cx="142806" cy="720851"/>
              </a:xfrm>
              <a:prstGeom prst="triangle">
                <a:avLst/>
              </a:prstGeom>
              <a:solidFill>
                <a:srgbClr val="6B6BC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57" name="任意多边形 156">
                <a:extLst>
                  <a:ext uri="{FF2B5EF4-FFF2-40B4-BE49-F238E27FC236}">
                    <a16:creationId xmlns:a16="http://schemas.microsoft.com/office/drawing/2014/main" xmlns="" id="{2A122898-C722-4CAB-B89B-BD7A9C53A687}"/>
                  </a:ext>
                </a:extLst>
              </p:cNvPr>
              <p:cNvSpPr/>
              <p:nvPr/>
            </p:nvSpPr>
            <p:spPr>
              <a:xfrm>
                <a:off x="6962589" y="2920253"/>
                <a:ext cx="106310" cy="2784961"/>
              </a:xfrm>
              <a:custGeom>
                <a:avLst/>
                <a:gdLst>
                  <a:gd name="connsiteX0" fmla="*/ 11373 w 106908"/>
                  <a:gd name="connsiteY0" fmla="*/ 736979 h 2784144"/>
                  <a:gd name="connsiteX1" fmla="*/ 93260 w 106908"/>
                  <a:gd name="connsiteY1" fmla="*/ 0 h 2784144"/>
                  <a:gd name="connsiteX2" fmla="*/ 106908 w 106908"/>
                  <a:gd name="connsiteY2" fmla="*/ 2074460 h 2784144"/>
                  <a:gd name="connsiteX3" fmla="*/ 25021 w 106908"/>
                  <a:gd name="connsiteY3" fmla="*/ 2784144 h 2784144"/>
                  <a:gd name="connsiteX4" fmla="*/ 11373 w 106908"/>
                  <a:gd name="connsiteY4" fmla="*/ 736979 h 2784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6908" h="2784144">
                    <a:moveTo>
                      <a:pt x="11373" y="736979"/>
                    </a:moveTo>
                    <a:cubicBezTo>
                      <a:pt x="22746" y="272955"/>
                      <a:pt x="65964" y="245660"/>
                      <a:pt x="93260" y="0"/>
                    </a:cubicBezTo>
                    <a:cubicBezTo>
                      <a:pt x="97809" y="691487"/>
                      <a:pt x="102359" y="1382973"/>
                      <a:pt x="106908" y="2074460"/>
                    </a:cubicBezTo>
                    <a:lnTo>
                      <a:pt x="25021" y="2784144"/>
                    </a:lnTo>
                    <a:cubicBezTo>
                      <a:pt x="20472" y="2101756"/>
                      <a:pt x="0" y="1201003"/>
                      <a:pt x="11373" y="736979"/>
                    </a:cubicBezTo>
                    <a:close/>
                  </a:path>
                </a:pathLst>
              </a:custGeom>
              <a:solidFill>
                <a:srgbClr val="34349E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58" name="任意多边形 157">
                <a:extLst>
                  <a:ext uri="{FF2B5EF4-FFF2-40B4-BE49-F238E27FC236}">
                    <a16:creationId xmlns:a16="http://schemas.microsoft.com/office/drawing/2014/main" xmlns="" id="{03C180E7-D75C-4FB7-BF03-8D2C1F3F09D6}"/>
                  </a:ext>
                </a:extLst>
              </p:cNvPr>
              <p:cNvSpPr/>
              <p:nvPr/>
            </p:nvSpPr>
            <p:spPr>
              <a:xfrm>
                <a:off x="6905467" y="2920253"/>
                <a:ext cx="95204" cy="2784961"/>
              </a:xfrm>
              <a:custGeom>
                <a:avLst/>
                <a:gdLst>
                  <a:gd name="connsiteX0" fmla="*/ 54591 w 95534"/>
                  <a:gd name="connsiteY0" fmla="*/ 709684 h 2784143"/>
                  <a:gd name="connsiteX1" fmla="*/ 0 w 95534"/>
                  <a:gd name="connsiteY1" fmla="*/ 0 h 2784143"/>
                  <a:gd name="connsiteX2" fmla="*/ 0 w 95534"/>
                  <a:gd name="connsiteY2" fmla="*/ 2060812 h 2784143"/>
                  <a:gd name="connsiteX3" fmla="*/ 95534 w 95534"/>
                  <a:gd name="connsiteY3" fmla="*/ 2784143 h 2784143"/>
                  <a:gd name="connsiteX4" fmla="*/ 68239 w 95534"/>
                  <a:gd name="connsiteY4" fmla="*/ 655093 h 2784143"/>
                  <a:gd name="connsiteX5" fmla="*/ 54591 w 95534"/>
                  <a:gd name="connsiteY5" fmla="*/ 709684 h 2784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534" h="2784143">
                    <a:moveTo>
                      <a:pt x="54591" y="709684"/>
                    </a:moveTo>
                    <a:lnTo>
                      <a:pt x="0" y="0"/>
                    </a:lnTo>
                    <a:lnTo>
                      <a:pt x="0" y="2060812"/>
                    </a:lnTo>
                    <a:lnTo>
                      <a:pt x="95534" y="2784143"/>
                    </a:lnTo>
                    <a:lnTo>
                      <a:pt x="68239" y="655093"/>
                    </a:lnTo>
                    <a:lnTo>
                      <a:pt x="54591" y="709684"/>
                    </a:lnTo>
                    <a:close/>
                  </a:path>
                </a:pathLst>
              </a:custGeom>
              <a:solidFill>
                <a:srgbClr val="34349E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76" name="组合 271">
              <a:extLst>
                <a:ext uri="{FF2B5EF4-FFF2-40B4-BE49-F238E27FC236}">
                  <a16:creationId xmlns:a16="http://schemas.microsoft.com/office/drawing/2014/main" xmlns="" id="{A98AC89C-4F91-4E67-AC3F-1BAEAB07E04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7040" y="2367204"/>
              <a:ext cx="144000" cy="2772000"/>
              <a:chOff x="6797334" y="2908300"/>
              <a:chExt cx="144000" cy="2772000"/>
            </a:xfrm>
          </p:grpSpPr>
          <p:sp>
            <p:nvSpPr>
              <p:cNvPr id="154" name="等腰三角形 153">
                <a:extLst>
                  <a:ext uri="{FF2B5EF4-FFF2-40B4-BE49-F238E27FC236}">
                    <a16:creationId xmlns:a16="http://schemas.microsoft.com/office/drawing/2014/main" xmlns="" id="{6A321862-5861-4AF3-A239-B1A8117CD73F}"/>
                  </a:ext>
                </a:extLst>
              </p:cNvPr>
              <p:cNvSpPr/>
              <p:nvPr/>
            </p:nvSpPr>
            <p:spPr>
              <a:xfrm>
                <a:off x="6797896" y="2909094"/>
                <a:ext cx="142806" cy="719262"/>
              </a:xfrm>
              <a:prstGeom prst="triangle">
                <a:avLst/>
              </a:prstGeom>
              <a:solidFill>
                <a:srgbClr val="EFB957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55" name="矩形 154">
                <a:extLst>
                  <a:ext uri="{FF2B5EF4-FFF2-40B4-BE49-F238E27FC236}">
                    <a16:creationId xmlns:a16="http://schemas.microsoft.com/office/drawing/2014/main" xmlns="" id="{420068AE-CC82-4BF7-B5F7-97845C0AC0DB}"/>
                  </a:ext>
                </a:extLst>
              </p:cNvPr>
              <p:cNvSpPr/>
              <p:nvPr/>
            </p:nvSpPr>
            <p:spPr>
              <a:xfrm>
                <a:off x="6797896" y="3628356"/>
                <a:ext cx="142806" cy="2051407"/>
              </a:xfrm>
              <a:prstGeom prst="rect">
                <a:avLst/>
              </a:prstGeom>
              <a:solidFill>
                <a:srgbClr val="E0B64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77" name="组合 274">
              <a:extLst>
                <a:ext uri="{FF2B5EF4-FFF2-40B4-BE49-F238E27FC236}">
                  <a16:creationId xmlns:a16="http://schemas.microsoft.com/office/drawing/2014/main" xmlns="" id="{64B2EF72-3195-4BFB-8813-41B11A2D16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06409" y="2346866"/>
              <a:ext cx="169151" cy="2790226"/>
              <a:chOff x="6900390" y="2914539"/>
              <a:chExt cx="169151" cy="2790226"/>
            </a:xfrm>
          </p:grpSpPr>
          <p:sp>
            <p:nvSpPr>
              <p:cNvPr id="151" name="等腰三角形 150">
                <a:extLst>
                  <a:ext uri="{FF2B5EF4-FFF2-40B4-BE49-F238E27FC236}">
                    <a16:creationId xmlns:a16="http://schemas.microsoft.com/office/drawing/2014/main" xmlns="" id="{738D9B38-7970-498C-A116-147324D6B690}"/>
                  </a:ext>
                </a:extLst>
              </p:cNvPr>
              <p:cNvSpPr/>
              <p:nvPr/>
            </p:nvSpPr>
            <p:spPr>
              <a:xfrm rot="10800000">
                <a:off x="6901179" y="2915029"/>
                <a:ext cx="142806" cy="719263"/>
              </a:xfrm>
              <a:prstGeom prst="triangle">
                <a:avLst/>
              </a:prstGeom>
              <a:solidFill>
                <a:srgbClr val="6B6BC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52" name="任意多边形 151">
                <a:extLst>
                  <a:ext uri="{FF2B5EF4-FFF2-40B4-BE49-F238E27FC236}">
                    <a16:creationId xmlns:a16="http://schemas.microsoft.com/office/drawing/2014/main" xmlns="" id="{8FE56982-78C5-4D57-86E4-3E84F9BA8A6A}"/>
                  </a:ext>
                </a:extLst>
              </p:cNvPr>
              <p:cNvSpPr/>
              <p:nvPr/>
            </p:nvSpPr>
            <p:spPr>
              <a:xfrm>
                <a:off x="6963062" y="2921380"/>
                <a:ext cx="106310" cy="2783373"/>
              </a:xfrm>
              <a:custGeom>
                <a:avLst/>
                <a:gdLst>
                  <a:gd name="connsiteX0" fmla="*/ 11373 w 106908"/>
                  <a:gd name="connsiteY0" fmla="*/ 736979 h 2784144"/>
                  <a:gd name="connsiteX1" fmla="*/ 93260 w 106908"/>
                  <a:gd name="connsiteY1" fmla="*/ 0 h 2784144"/>
                  <a:gd name="connsiteX2" fmla="*/ 106908 w 106908"/>
                  <a:gd name="connsiteY2" fmla="*/ 2074460 h 2784144"/>
                  <a:gd name="connsiteX3" fmla="*/ 25021 w 106908"/>
                  <a:gd name="connsiteY3" fmla="*/ 2784144 h 2784144"/>
                  <a:gd name="connsiteX4" fmla="*/ 11373 w 106908"/>
                  <a:gd name="connsiteY4" fmla="*/ 736979 h 2784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6908" h="2784144">
                    <a:moveTo>
                      <a:pt x="11373" y="736979"/>
                    </a:moveTo>
                    <a:cubicBezTo>
                      <a:pt x="22746" y="272955"/>
                      <a:pt x="65964" y="245660"/>
                      <a:pt x="93260" y="0"/>
                    </a:cubicBezTo>
                    <a:cubicBezTo>
                      <a:pt x="97809" y="691487"/>
                      <a:pt x="102359" y="1382973"/>
                      <a:pt x="106908" y="2074460"/>
                    </a:cubicBezTo>
                    <a:lnTo>
                      <a:pt x="25021" y="2784144"/>
                    </a:lnTo>
                    <a:cubicBezTo>
                      <a:pt x="20472" y="2101756"/>
                      <a:pt x="0" y="1201003"/>
                      <a:pt x="11373" y="736979"/>
                    </a:cubicBezTo>
                    <a:close/>
                  </a:path>
                </a:pathLst>
              </a:custGeom>
              <a:solidFill>
                <a:srgbClr val="34349E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53" name="任意多边形 152">
                <a:extLst>
                  <a:ext uri="{FF2B5EF4-FFF2-40B4-BE49-F238E27FC236}">
                    <a16:creationId xmlns:a16="http://schemas.microsoft.com/office/drawing/2014/main" xmlns="" id="{49E697EC-326E-48A1-9B24-4671975953C9}"/>
                  </a:ext>
                </a:extLst>
              </p:cNvPr>
              <p:cNvSpPr/>
              <p:nvPr/>
            </p:nvSpPr>
            <p:spPr>
              <a:xfrm>
                <a:off x="6905939" y="2921380"/>
                <a:ext cx="95204" cy="2783373"/>
              </a:xfrm>
              <a:custGeom>
                <a:avLst/>
                <a:gdLst>
                  <a:gd name="connsiteX0" fmla="*/ 54591 w 95534"/>
                  <a:gd name="connsiteY0" fmla="*/ 709684 h 2784143"/>
                  <a:gd name="connsiteX1" fmla="*/ 0 w 95534"/>
                  <a:gd name="connsiteY1" fmla="*/ 0 h 2784143"/>
                  <a:gd name="connsiteX2" fmla="*/ 0 w 95534"/>
                  <a:gd name="connsiteY2" fmla="*/ 2060812 h 2784143"/>
                  <a:gd name="connsiteX3" fmla="*/ 95534 w 95534"/>
                  <a:gd name="connsiteY3" fmla="*/ 2784143 h 2784143"/>
                  <a:gd name="connsiteX4" fmla="*/ 68239 w 95534"/>
                  <a:gd name="connsiteY4" fmla="*/ 655093 h 2784143"/>
                  <a:gd name="connsiteX5" fmla="*/ 54591 w 95534"/>
                  <a:gd name="connsiteY5" fmla="*/ 709684 h 2784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534" h="2784143">
                    <a:moveTo>
                      <a:pt x="54591" y="709684"/>
                    </a:moveTo>
                    <a:lnTo>
                      <a:pt x="0" y="0"/>
                    </a:lnTo>
                    <a:lnTo>
                      <a:pt x="0" y="2060812"/>
                    </a:lnTo>
                    <a:lnTo>
                      <a:pt x="95534" y="2784143"/>
                    </a:lnTo>
                    <a:lnTo>
                      <a:pt x="68239" y="655093"/>
                    </a:lnTo>
                    <a:lnTo>
                      <a:pt x="54591" y="709684"/>
                    </a:lnTo>
                    <a:close/>
                  </a:path>
                </a:pathLst>
              </a:custGeom>
              <a:solidFill>
                <a:srgbClr val="34349E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78" name="组合 278">
              <a:extLst>
                <a:ext uri="{FF2B5EF4-FFF2-40B4-BE49-F238E27FC236}">
                  <a16:creationId xmlns:a16="http://schemas.microsoft.com/office/drawing/2014/main" xmlns="" id="{57F6A9D4-9ADC-4602-A9D7-90AA714E75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16985" y="2385175"/>
              <a:ext cx="157648" cy="2751528"/>
              <a:chOff x="6783686" y="2921948"/>
              <a:chExt cx="157648" cy="2751528"/>
            </a:xfrm>
          </p:grpSpPr>
          <p:sp>
            <p:nvSpPr>
              <p:cNvPr id="149" name="等腰三角形 148">
                <a:extLst>
                  <a:ext uri="{FF2B5EF4-FFF2-40B4-BE49-F238E27FC236}">
                    <a16:creationId xmlns:a16="http://schemas.microsoft.com/office/drawing/2014/main" xmlns="" id="{5D236662-7955-46BC-8408-672CC9651295}"/>
                  </a:ext>
                </a:extLst>
              </p:cNvPr>
              <p:cNvSpPr/>
              <p:nvPr/>
            </p:nvSpPr>
            <p:spPr>
              <a:xfrm>
                <a:off x="6783455" y="2922236"/>
                <a:ext cx="142805" cy="719263"/>
              </a:xfrm>
              <a:prstGeom prst="triangle">
                <a:avLst/>
              </a:prstGeom>
              <a:solidFill>
                <a:srgbClr val="EFB957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50" name="矩形 149">
                <a:extLst>
                  <a:ext uri="{FF2B5EF4-FFF2-40B4-BE49-F238E27FC236}">
                    <a16:creationId xmlns:a16="http://schemas.microsoft.com/office/drawing/2014/main" xmlns="" id="{5B69DCE3-F4FE-4887-B83F-068993FEA45D}"/>
                  </a:ext>
                </a:extLst>
              </p:cNvPr>
              <p:cNvSpPr/>
              <p:nvPr/>
            </p:nvSpPr>
            <p:spPr>
              <a:xfrm>
                <a:off x="6797735" y="3622446"/>
                <a:ext cx="142805" cy="2051408"/>
              </a:xfrm>
              <a:prstGeom prst="rect">
                <a:avLst/>
              </a:prstGeom>
              <a:solidFill>
                <a:srgbClr val="E0B64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79" name="组合 281">
              <a:extLst>
                <a:ext uri="{FF2B5EF4-FFF2-40B4-BE49-F238E27FC236}">
                  <a16:creationId xmlns:a16="http://schemas.microsoft.com/office/drawing/2014/main" xmlns="" id="{5CAD0A4F-CAEB-48CB-8D19-97BA43BE4C3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48264" y="2350470"/>
              <a:ext cx="169151" cy="2790226"/>
              <a:chOff x="6900390" y="2914539"/>
              <a:chExt cx="169151" cy="2790226"/>
            </a:xfrm>
          </p:grpSpPr>
          <p:sp>
            <p:nvSpPr>
              <p:cNvPr id="146" name="等腰三角形 145">
                <a:extLst>
                  <a:ext uri="{FF2B5EF4-FFF2-40B4-BE49-F238E27FC236}">
                    <a16:creationId xmlns:a16="http://schemas.microsoft.com/office/drawing/2014/main" xmlns="" id="{B3CA7BF8-65AC-4302-8188-C1C7EF531B68}"/>
                  </a:ext>
                </a:extLst>
              </p:cNvPr>
              <p:cNvSpPr/>
              <p:nvPr/>
            </p:nvSpPr>
            <p:spPr>
              <a:xfrm rot="10800000">
                <a:off x="6900543" y="2914601"/>
                <a:ext cx="144392" cy="719263"/>
              </a:xfrm>
              <a:prstGeom prst="triangle">
                <a:avLst/>
              </a:prstGeom>
              <a:solidFill>
                <a:srgbClr val="6B6BC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47" name="任意多边形 146">
                <a:extLst>
                  <a:ext uri="{FF2B5EF4-FFF2-40B4-BE49-F238E27FC236}">
                    <a16:creationId xmlns:a16="http://schemas.microsoft.com/office/drawing/2014/main" xmlns="" id="{A7547C34-A8DE-48FA-82DC-47E80B52F4F0}"/>
                  </a:ext>
                </a:extLst>
              </p:cNvPr>
              <p:cNvSpPr/>
              <p:nvPr/>
            </p:nvSpPr>
            <p:spPr>
              <a:xfrm>
                <a:off x="6962425" y="2920952"/>
                <a:ext cx="107898" cy="2783373"/>
              </a:xfrm>
              <a:custGeom>
                <a:avLst/>
                <a:gdLst>
                  <a:gd name="connsiteX0" fmla="*/ 11373 w 106908"/>
                  <a:gd name="connsiteY0" fmla="*/ 736979 h 2784144"/>
                  <a:gd name="connsiteX1" fmla="*/ 93260 w 106908"/>
                  <a:gd name="connsiteY1" fmla="*/ 0 h 2784144"/>
                  <a:gd name="connsiteX2" fmla="*/ 106908 w 106908"/>
                  <a:gd name="connsiteY2" fmla="*/ 2074460 h 2784144"/>
                  <a:gd name="connsiteX3" fmla="*/ 25021 w 106908"/>
                  <a:gd name="connsiteY3" fmla="*/ 2784144 h 2784144"/>
                  <a:gd name="connsiteX4" fmla="*/ 11373 w 106908"/>
                  <a:gd name="connsiteY4" fmla="*/ 736979 h 2784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6908" h="2784144">
                    <a:moveTo>
                      <a:pt x="11373" y="736979"/>
                    </a:moveTo>
                    <a:cubicBezTo>
                      <a:pt x="22746" y="272955"/>
                      <a:pt x="65964" y="245660"/>
                      <a:pt x="93260" y="0"/>
                    </a:cubicBezTo>
                    <a:cubicBezTo>
                      <a:pt x="97809" y="691487"/>
                      <a:pt x="102359" y="1382973"/>
                      <a:pt x="106908" y="2074460"/>
                    </a:cubicBezTo>
                    <a:lnTo>
                      <a:pt x="25021" y="2784144"/>
                    </a:lnTo>
                    <a:cubicBezTo>
                      <a:pt x="20472" y="2101756"/>
                      <a:pt x="0" y="1201003"/>
                      <a:pt x="11373" y="736979"/>
                    </a:cubicBezTo>
                    <a:close/>
                  </a:path>
                </a:pathLst>
              </a:custGeom>
              <a:solidFill>
                <a:srgbClr val="34349E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48" name="任意多边形 147">
                <a:extLst>
                  <a:ext uri="{FF2B5EF4-FFF2-40B4-BE49-F238E27FC236}">
                    <a16:creationId xmlns:a16="http://schemas.microsoft.com/office/drawing/2014/main" xmlns="" id="{F27D2ED5-27D5-4C58-B6FE-09EC98B0FD39}"/>
                  </a:ext>
                </a:extLst>
              </p:cNvPr>
              <p:cNvSpPr/>
              <p:nvPr/>
            </p:nvSpPr>
            <p:spPr>
              <a:xfrm>
                <a:off x="6905303" y="2920952"/>
                <a:ext cx="96791" cy="2783373"/>
              </a:xfrm>
              <a:custGeom>
                <a:avLst/>
                <a:gdLst>
                  <a:gd name="connsiteX0" fmla="*/ 54591 w 95534"/>
                  <a:gd name="connsiteY0" fmla="*/ 709684 h 2784143"/>
                  <a:gd name="connsiteX1" fmla="*/ 0 w 95534"/>
                  <a:gd name="connsiteY1" fmla="*/ 0 h 2784143"/>
                  <a:gd name="connsiteX2" fmla="*/ 0 w 95534"/>
                  <a:gd name="connsiteY2" fmla="*/ 2060812 h 2784143"/>
                  <a:gd name="connsiteX3" fmla="*/ 95534 w 95534"/>
                  <a:gd name="connsiteY3" fmla="*/ 2784143 h 2784143"/>
                  <a:gd name="connsiteX4" fmla="*/ 68239 w 95534"/>
                  <a:gd name="connsiteY4" fmla="*/ 655093 h 2784143"/>
                  <a:gd name="connsiteX5" fmla="*/ 54591 w 95534"/>
                  <a:gd name="connsiteY5" fmla="*/ 709684 h 2784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534" h="2784143">
                    <a:moveTo>
                      <a:pt x="54591" y="709684"/>
                    </a:moveTo>
                    <a:lnTo>
                      <a:pt x="0" y="0"/>
                    </a:lnTo>
                    <a:lnTo>
                      <a:pt x="0" y="2060812"/>
                    </a:lnTo>
                    <a:lnTo>
                      <a:pt x="95534" y="2784143"/>
                    </a:lnTo>
                    <a:lnTo>
                      <a:pt x="68239" y="655093"/>
                    </a:lnTo>
                    <a:lnTo>
                      <a:pt x="54591" y="709684"/>
                    </a:lnTo>
                    <a:close/>
                  </a:path>
                </a:pathLst>
              </a:custGeom>
              <a:solidFill>
                <a:srgbClr val="34349E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80" name="组合 285">
              <a:extLst>
                <a:ext uri="{FF2B5EF4-FFF2-40B4-BE49-F238E27FC236}">
                  <a16:creationId xmlns:a16="http://schemas.microsoft.com/office/drawing/2014/main" xmlns="" id="{E4C1D22A-E0CD-4138-9224-16EAE42F82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86136" y="2371527"/>
              <a:ext cx="144000" cy="2765176"/>
              <a:chOff x="6797334" y="2908300"/>
              <a:chExt cx="144000" cy="2765176"/>
            </a:xfrm>
          </p:grpSpPr>
          <p:sp>
            <p:nvSpPr>
              <p:cNvPr id="144" name="等腰三角形 143">
                <a:extLst>
                  <a:ext uri="{FF2B5EF4-FFF2-40B4-BE49-F238E27FC236}">
                    <a16:creationId xmlns:a16="http://schemas.microsoft.com/office/drawing/2014/main" xmlns="" id="{97C66648-99DE-4F15-AF1D-A8F348B9C3A5}"/>
                  </a:ext>
                </a:extLst>
              </p:cNvPr>
              <p:cNvSpPr/>
              <p:nvPr/>
            </p:nvSpPr>
            <p:spPr>
              <a:xfrm>
                <a:off x="6797732" y="2907946"/>
                <a:ext cx="144393" cy="720851"/>
              </a:xfrm>
              <a:prstGeom prst="triangle">
                <a:avLst/>
              </a:prstGeom>
              <a:solidFill>
                <a:srgbClr val="EFB957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45" name="矩形 144">
                <a:extLst>
                  <a:ext uri="{FF2B5EF4-FFF2-40B4-BE49-F238E27FC236}">
                    <a16:creationId xmlns:a16="http://schemas.microsoft.com/office/drawing/2014/main" xmlns="" id="{E1FCEB4E-E491-457F-8E08-377F4BE322FF}"/>
                  </a:ext>
                </a:extLst>
              </p:cNvPr>
              <p:cNvSpPr/>
              <p:nvPr/>
            </p:nvSpPr>
            <p:spPr>
              <a:xfrm>
                <a:off x="6797732" y="3620857"/>
                <a:ext cx="144393" cy="2052996"/>
              </a:xfrm>
              <a:prstGeom prst="rect">
                <a:avLst/>
              </a:prstGeom>
              <a:solidFill>
                <a:srgbClr val="E0B64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81" name="组合 288">
              <a:extLst>
                <a:ext uri="{FF2B5EF4-FFF2-40B4-BE49-F238E27FC236}">
                  <a16:creationId xmlns:a16="http://schemas.microsoft.com/office/drawing/2014/main" xmlns="" id="{9BF23042-4228-4CCF-BC89-2532C776E3D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25505" y="2346167"/>
              <a:ext cx="169151" cy="2798852"/>
              <a:chOff x="6900390" y="2905913"/>
              <a:chExt cx="169151" cy="2798852"/>
            </a:xfrm>
          </p:grpSpPr>
          <p:sp>
            <p:nvSpPr>
              <p:cNvPr id="141" name="等腰三角形 140">
                <a:extLst>
                  <a:ext uri="{FF2B5EF4-FFF2-40B4-BE49-F238E27FC236}">
                    <a16:creationId xmlns:a16="http://schemas.microsoft.com/office/drawing/2014/main" xmlns="" id="{D3D6CB28-2B34-4E51-A6B1-8A26E529FE58}"/>
                  </a:ext>
                </a:extLst>
              </p:cNvPr>
              <p:cNvSpPr/>
              <p:nvPr/>
            </p:nvSpPr>
            <p:spPr>
              <a:xfrm rot="10800000">
                <a:off x="6901016" y="2905515"/>
                <a:ext cx="142806" cy="720851"/>
              </a:xfrm>
              <a:prstGeom prst="triangle">
                <a:avLst/>
              </a:prstGeom>
              <a:solidFill>
                <a:srgbClr val="6B6BC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42" name="任意多边形 141">
                <a:extLst>
                  <a:ext uri="{FF2B5EF4-FFF2-40B4-BE49-F238E27FC236}">
                    <a16:creationId xmlns:a16="http://schemas.microsoft.com/office/drawing/2014/main" xmlns="" id="{D3152C22-C3DA-4137-8961-53573DB70E9F}"/>
                  </a:ext>
                </a:extLst>
              </p:cNvPr>
              <p:cNvSpPr/>
              <p:nvPr/>
            </p:nvSpPr>
            <p:spPr>
              <a:xfrm>
                <a:off x="6962898" y="2919804"/>
                <a:ext cx="106311" cy="2784961"/>
              </a:xfrm>
              <a:custGeom>
                <a:avLst/>
                <a:gdLst>
                  <a:gd name="connsiteX0" fmla="*/ 11373 w 106908"/>
                  <a:gd name="connsiteY0" fmla="*/ 736979 h 2784144"/>
                  <a:gd name="connsiteX1" fmla="*/ 93260 w 106908"/>
                  <a:gd name="connsiteY1" fmla="*/ 0 h 2784144"/>
                  <a:gd name="connsiteX2" fmla="*/ 106908 w 106908"/>
                  <a:gd name="connsiteY2" fmla="*/ 2074460 h 2784144"/>
                  <a:gd name="connsiteX3" fmla="*/ 25021 w 106908"/>
                  <a:gd name="connsiteY3" fmla="*/ 2784144 h 2784144"/>
                  <a:gd name="connsiteX4" fmla="*/ 11373 w 106908"/>
                  <a:gd name="connsiteY4" fmla="*/ 736979 h 2784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6908" h="2784144">
                    <a:moveTo>
                      <a:pt x="11373" y="736979"/>
                    </a:moveTo>
                    <a:cubicBezTo>
                      <a:pt x="22746" y="272955"/>
                      <a:pt x="65964" y="245660"/>
                      <a:pt x="93260" y="0"/>
                    </a:cubicBezTo>
                    <a:cubicBezTo>
                      <a:pt x="97809" y="691487"/>
                      <a:pt x="102359" y="1382973"/>
                      <a:pt x="106908" y="2074460"/>
                    </a:cubicBezTo>
                    <a:lnTo>
                      <a:pt x="25021" y="2784144"/>
                    </a:lnTo>
                    <a:cubicBezTo>
                      <a:pt x="20472" y="2101756"/>
                      <a:pt x="0" y="1201003"/>
                      <a:pt x="11373" y="736979"/>
                    </a:cubicBezTo>
                    <a:close/>
                  </a:path>
                </a:pathLst>
              </a:custGeom>
              <a:solidFill>
                <a:srgbClr val="34349E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43" name="任意多边形 142">
                <a:extLst>
                  <a:ext uri="{FF2B5EF4-FFF2-40B4-BE49-F238E27FC236}">
                    <a16:creationId xmlns:a16="http://schemas.microsoft.com/office/drawing/2014/main" xmlns="" id="{C7AFA295-E30A-4DAF-AD25-3620C284A456}"/>
                  </a:ext>
                </a:extLst>
              </p:cNvPr>
              <p:cNvSpPr/>
              <p:nvPr/>
            </p:nvSpPr>
            <p:spPr>
              <a:xfrm>
                <a:off x="6905775" y="2919804"/>
                <a:ext cx="95204" cy="2784961"/>
              </a:xfrm>
              <a:custGeom>
                <a:avLst/>
                <a:gdLst>
                  <a:gd name="connsiteX0" fmla="*/ 54591 w 95534"/>
                  <a:gd name="connsiteY0" fmla="*/ 709684 h 2784143"/>
                  <a:gd name="connsiteX1" fmla="*/ 0 w 95534"/>
                  <a:gd name="connsiteY1" fmla="*/ 0 h 2784143"/>
                  <a:gd name="connsiteX2" fmla="*/ 0 w 95534"/>
                  <a:gd name="connsiteY2" fmla="*/ 2060812 h 2784143"/>
                  <a:gd name="connsiteX3" fmla="*/ 95534 w 95534"/>
                  <a:gd name="connsiteY3" fmla="*/ 2784143 h 2784143"/>
                  <a:gd name="connsiteX4" fmla="*/ 68239 w 95534"/>
                  <a:gd name="connsiteY4" fmla="*/ 655093 h 2784143"/>
                  <a:gd name="connsiteX5" fmla="*/ 54591 w 95534"/>
                  <a:gd name="connsiteY5" fmla="*/ 709684 h 2784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534" h="2784143">
                    <a:moveTo>
                      <a:pt x="54591" y="709684"/>
                    </a:moveTo>
                    <a:lnTo>
                      <a:pt x="0" y="0"/>
                    </a:lnTo>
                    <a:lnTo>
                      <a:pt x="0" y="2060812"/>
                    </a:lnTo>
                    <a:lnTo>
                      <a:pt x="95534" y="2784143"/>
                    </a:lnTo>
                    <a:lnTo>
                      <a:pt x="68239" y="655093"/>
                    </a:lnTo>
                    <a:lnTo>
                      <a:pt x="54591" y="709684"/>
                    </a:lnTo>
                    <a:close/>
                  </a:path>
                </a:pathLst>
              </a:custGeom>
              <a:solidFill>
                <a:srgbClr val="34349E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82" name="组合 292">
              <a:extLst>
                <a:ext uri="{FF2B5EF4-FFF2-40B4-BE49-F238E27FC236}">
                  <a16:creationId xmlns:a16="http://schemas.microsoft.com/office/drawing/2014/main" xmlns="" id="{97FEFE12-A299-4293-9C9B-A7B78325335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36081" y="2380872"/>
              <a:ext cx="157648" cy="2758352"/>
              <a:chOff x="6783686" y="2921948"/>
              <a:chExt cx="157648" cy="2758352"/>
            </a:xfrm>
          </p:grpSpPr>
          <p:sp>
            <p:nvSpPr>
              <p:cNvPr id="139" name="等腰三角形 138">
                <a:extLst>
                  <a:ext uri="{FF2B5EF4-FFF2-40B4-BE49-F238E27FC236}">
                    <a16:creationId xmlns:a16="http://schemas.microsoft.com/office/drawing/2014/main" xmlns="" id="{E012001D-BB24-41E3-A149-4B31B5E0FE2A}"/>
                  </a:ext>
                </a:extLst>
              </p:cNvPr>
              <p:cNvSpPr/>
              <p:nvPr/>
            </p:nvSpPr>
            <p:spPr>
              <a:xfrm>
                <a:off x="6783291" y="2921776"/>
                <a:ext cx="144392" cy="719262"/>
              </a:xfrm>
              <a:prstGeom prst="triangle">
                <a:avLst/>
              </a:prstGeom>
              <a:solidFill>
                <a:srgbClr val="EFB957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40" name="矩形 139">
                <a:extLst>
                  <a:ext uri="{FF2B5EF4-FFF2-40B4-BE49-F238E27FC236}">
                    <a16:creationId xmlns:a16="http://schemas.microsoft.com/office/drawing/2014/main" xmlns="" id="{75DB14B8-BE60-4F76-ABD7-4454524326AC}"/>
                  </a:ext>
                </a:extLst>
              </p:cNvPr>
              <p:cNvSpPr/>
              <p:nvPr/>
            </p:nvSpPr>
            <p:spPr>
              <a:xfrm>
                <a:off x="6797572" y="3628336"/>
                <a:ext cx="144391" cy="2051408"/>
              </a:xfrm>
              <a:prstGeom prst="rect">
                <a:avLst/>
              </a:prstGeom>
              <a:solidFill>
                <a:srgbClr val="E0B64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83" name="组合 295">
              <a:extLst>
                <a:ext uri="{FF2B5EF4-FFF2-40B4-BE49-F238E27FC236}">
                  <a16:creationId xmlns:a16="http://schemas.microsoft.com/office/drawing/2014/main" xmlns="" id="{D97EE025-E2C3-4FA1-A331-8E11EC071F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62502" y="2352123"/>
              <a:ext cx="169151" cy="2790226"/>
              <a:chOff x="6900390" y="2914539"/>
              <a:chExt cx="169151" cy="2790226"/>
            </a:xfrm>
          </p:grpSpPr>
          <p:sp>
            <p:nvSpPr>
              <p:cNvPr id="136" name="等腰三角形 135">
                <a:extLst>
                  <a:ext uri="{FF2B5EF4-FFF2-40B4-BE49-F238E27FC236}">
                    <a16:creationId xmlns:a16="http://schemas.microsoft.com/office/drawing/2014/main" xmlns="" id="{8868471D-662E-4493-84C0-4F7040BD8375}"/>
                  </a:ext>
                </a:extLst>
              </p:cNvPr>
              <p:cNvSpPr/>
              <p:nvPr/>
            </p:nvSpPr>
            <p:spPr>
              <a:xfrm rot="10800000">
                <a:off x="6900477" y="2914536"/>
                <a:ext cx="144392" cy="719262"/>
              </a:xfrm>
              <a:prstGeom prst="triangle">
                <a:avLst/>
              </a:prstGeom>
              <a:solidFill>
                <a:srgbClr val="6B6BC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37" name="任意多边形 136">
                <a:extLst>
                  <a:ext uri="{FF2B5EF4-FFF2-40B4-BE49-F238E27FC236}">
                    <a16:creationId xmlns:a16="http://schemas.microsoft.com/office/drawing/2014/main" xmlns="" id="{5396A4D1-6BA5-4C91-BE00-4D8458247A8B}"/>
                  </a:ext>
                </a:extLst>
              </p:cNvPr>
              <p:cNvSpPr/>
              <p:nvPr/>
            </p:nvSpPr>
            <p:spPr>
              <a:xfrm>
                <a:off x="6962359" y="2920887"/>
                <a:ext cx="107898" cy="2783372"/>
              </a:xfrm>
              <a:custGeom>
                <a:avLst/>
                <a:gdLst>
                  <a:gd name="connsiteX0" fmla="*/ 11373 w 106908"/>
                  <a:gd name="connsiteY0" fmla="*/ 736979 h 2784144"/>
                  <a:gd name="connsiteX1" fmla="*/ 93260 w 106908"/>
                  <a:gd name="connsiteY1" fmla="*/ 0 h 2784144"/>
                  <a:gd name="connsiteX2" fmla="*/ 106908 w 106908"/>
                  <a:gd name="connsiteY2" fmla="*/ 2074460 h 2784144"/>
                  <a:gd name="connsiteX3" fmla="*/ 25021 w 106908"/>
                  <a:gd name="connsiteY3" fmla="*/ 2784144 h 2784144"/>
                  <a:gd name="connsiteX4" fmla="*/ 11373 w 106908"/>
                  <a:gd name="connsiteY4" fmla="*/ 736979 h 2784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6908" h="2784144">
                    <a:moveTo>
                      <a:pt x="11373" y="736979"/>
                    </a:moveTo>
                    <a:cubicBezTo>
                      <a:pt x="22746" y="272955"/>
                      <a:pt x="65964" y="245660"/>
                      <a:pt x="93260" y="0"/>
                    </a:cubicBezTo>
                    <a:cubicBezTo>
                      <a:pt x="97809" y="691487"/>
                      <a:pt x="102359" y="1382973"/>
                      <a:pt x="106908" y="2074460"/>
                    </a:cubicBezTo>
                    <a:lnTo>
                      <a:pt x="25021" y="2784144"/>
                    </a:lnTo>
                    <a:cubicBezTo>
                      <a:pt x="20472" y="2101756"/>
                      <a:pt x="0" y="1201003"/>
                      <a:pt x="11373" y="736979"/>
                    </a:cubicBezTo>
                    <a:close/>
                  </a:path>
                </a:pathLst>
              </a:custGeom>
              <a:solidFill>
                <a:srgbClr val="34349E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38" name="任意多边形 137">
                <a:extLst>
                  <a:ext uri="{FF2B5EF4-FFF2-40B4-BE49-F238E27FC236}">
                    <a16:creationId xmlns:a16="http://schemas.microsoft.com/office/drawing/2014/main" xmlns="" id="{444DE5CF-8F34-419F-B893-C2F008D015BF}"/>
                  </a:ext>
                </a:extLst>
              </p:cNvPr>
              <p:cNvSpPr/>
              <p:nvPr/>
            </p:nvSpPr>
            <p:spPr>
              <a:xfrm>
                <a:off x="6905237" y="2920887"/>
                <a:ext cx="96791" cy="2783372"/>
              </a:xfrm>
              <a:custGeom>
                <a:avLst/>
                <a:gdLst>
                  <a:gd name="connsiteX0" fmla="*/ 54591 w 95534"/>
                  <a:gd name="connsiteY0" fmla="*/ 709684 h 2784143"/>
                  <a:gd name="connsiteX1" fmla="*/ 0 w 95534"/>
                  <a:gd name="connsiteY1" fmla="*/ 0 h 2784143"/>
                  <a:gd name="connsiteX2" fmla="*/ 0 w 95534"/>
                  <a:gd name="connsiteY2" fmla="*/ 2060812 h 2784143"/>
                  <a:gd name="connsiteX3" fmla="*/ 95534 w 95534"/>
                  <a:gd name="connsiteY3" fmla="*/ 2784143 h 2784143"/>
                  <a:gd name="connsiteX4" fmla="*/ 68239 w 95534"/>
                  <a:gd name="connsiteY4" fmla="*/ 655093 h 2784143"/>
                  <a:gd name="connsiteX5" fmla="*/ 54591 w 95534"/>
                  <a:gd name="connsiteY5" fmla="*/ 709684 h 2784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534" h="2784143">
                    <a:moveTo>
                      <a:pt x="54591" y="709684"/>
                    </a:moveTo>
                    <a:lnTo>
                      <a:pt x="0" y="0"/>
                    </a:lnTo>
                    <a:lnTo>
                      <a:pt x="0" y="2060812"/>
                    </a:lnTo>
                    <a:lnTo>
                      <a:pt x="95534" y="2784143"/>
                    </a:lnTo>
                    <a:lnTo>
                      <a:pt x="68239" y="655093"/>
                    </a:lnTo>
                    <a:lnTo>
                      <a:pt x="54591" y="709684"/>
                    </a:lnTo>
                    <a:close/>
                  </a:path>
                </a:pathLst>
              </a:custGeom>
              <a:solidFill>
                <a:srgbClr val="34349E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84" name="组合 299">
              <a:extLst>
                <a:ext uri="{FF2B5EF4-FFF2-40B4-BE49-F238E27FC236}">
                  <a16:creationId xmlns:a16="http://schemas.microsoft.com/office/drawing/2014/main" xmlns="" id="{35C22718-00FE-43B5-B01F-5AC809D930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09000" y="2373180"/>
              <a:ext cx="144000" cy="2769882"/>
              <a:chOff x="6797334" y="2908300"/>
              <a:chExt cx="144000" cy="2769882"/>
            </a:xfrm>
          </p:grpSpPr>
          <p:sp>
            <p:nvSpPr>
              <p:cNvPr id="134" name="等腰三角形 133">
                <a:extLst>
                  <a:ext uri="{FF2B5EF4-FFF2-40B4-BE49-F238E27FC236}">
                    <a16:creationId xmlns:a16="http://schemas.microsoft.com/office/drawing/2014/main" xmlns="" id="{64472B42-2706-40C8-8C6D-DED00E6F0D40}"/>
                  </a:ext>
                </a:extLst>
              </p:cNvPr>
              <p:cNvSpPr/>
              <p:nvPr/>
            </p:nvSpPr>
            <p:spPr>
              <a:xfrm>
                <a:off x="6796974" y="2907881"/>
                <a:ext cx="144392" cy="720851"/>
              </a:xfrm>
              <a:prstGeom prst="triangle">
                <a:avLst/>
              </a:prstGeom>
              <a:solidFill>
                <a:srgbClr val="EFB957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35" name="矩形 134">
                <a:extLst>
                  <a:ext uri="{FF2B5EF4-FFF2-40B4-BE49-F238E27FC236}">
                    <a16:creationId xmlns:a16="http://schemas.microsoft.com/office/drawing/2014/main" xmlns="" id="{A7956577-B107-4CAA-8B36-28CB7875C7B1}"/>
                  </a:ext>
                </a:extLst>
              </p:cNvPr>
              <p:cNvSpPr/>
              <p:nvPr/>
            </p:nvSpPr>
            <p:spPr>
              <a:xfrm>
                <a:off x="6796974" y="3625556"/>
                <a:ext cx="144392" cy="2052996"/>
              </a:xfrm>
              <a:prstGeom prst="rect">
                <a:avLst/>
              </a:prstGeom>
              <a:solidFill>
                <a:srgbClr val="E0B64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85" name="组合 302">
              <a:extLst>
                <a:ext uri="{FF2B5EF4-FFF2-40B4-BE49-F238E27FC236}">
                  <a16:creationId xmlns:a16="http://schemas.microsoft.com/office/drawing/2014/main" xmlns="" id="{1EBA0E52-A0F8-45B8-8FA5-D85944AB7F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439743" y="2347820"/>
              <a:ext cx="169151" cy="2790226"/>
              <a:chOff x="6900390" y="2914539"/>
              <a:chExt cx="169151" cy="2790226"/>
            </a:xfrm>
          </p:grpSpPr>
          <p:sp>
            <p:nvSpPr>
              <p:cNvPr id="131" name="等腰三角形 130">
                <a:extLst>
                  <a:ext uri="{FF2B5EF4-FFF2-40B4-BE49-F238E27FC236}">
                    <a16:creationId xmlns:a16="http://schemas.microsoft.com/office/drawing/2014/main" xmlns="" id="{BD020A53-478A-4D4F-B914-A240DB3AF79B}"/>
                  </a:ext>
                </a:extLst>
              </p:cNvPr>
              <p:cNvSpPr/>
              <p:nvPr/>
            </p:nvSpPr>
            <p:spPr>
              <a:xfrm rot="10800000">
                <a:off x="6900950" y="2914075"/>
                <a:ext cx="142806" cy="720851"/>
              </a:xfrm>
              <a:prstGeom prst="triangle">
                <a:avLst/>
              </a:prstGeom>
              <a:solidFill>
                <a:srgbClr val="6B6BC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32" name="任意多边形 131">
                <a:extLst>
                  <a:ext uri="{FF2B5EF4-FFF2-40B4-BE49-F238E27FC236}">
                    <a16:creationId xmlns:a16="http://schemas.microsoft.com/office/drawing/2014/main" xmlns="" id="{B9143D61-93B3-4AD5-A729-3F5D1EBF7084}"/>
                  </a:ext>
                </a:extLst>
              </p:cNvPr>
              <p:cNvSpPr/>
              <p:nvPr/>
            </p:nvSpPr>
            <p:spPr>
              <a:xfrm>
                <a:off x="6962832" y="2920426"/>
                <a:ext cx="106311" cy="2784960"/>
              </a:xfrm>
              <a:custGeom>
                <a:avLst/>
                <a:gdLst>
                  <a:gd name="connsiteX0" fmla="*/ 11373 w 106908"/>
                  <a:gd name="connsiteY0" fmla="*/ 736979 h 2784144"/>
                  <a:gd name="connsiteX1" fmla="*/ 93260 w 106908"/>
                  <a:gd name="connsiteY1" fmla="*/ 0 h 2784144"/>
                  <a:gd name="connsiteX2" fmla="*/ 106908 w 106908"/>
                  <a:gd name="connsiteY2" fmla="*/ 2074460 h 2784144"/>
                  <a:gd name="connsiteX3" fmla="*/ 25021 w 106908"/>
                  <a:gd name="connsiteY3" fmla="*/ 2784144 h 2784144"/>
                  <a:gd name="connsiteX4" fmla="*/ 11373 w 106908"/>
                  <a:gd name="connsiteY4" fmla="*/ 736979 h 2784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6908" h="2784144">
                    <a:moveTo>
                      <a:pt x="11373" y="736979"/>
                    </a:moveTo>
                    <a:cubicBezTo>
                      <a:pt x="22746" y="272955"/>
                      <a:pt x="65964" y="245660"/>
                      <a:pt x="93260" y="0"/>
                    </a:cubicBezTo>
                    <a:cubicBezTo>
                      <a:pt x="97809" y="691487"/>
                      <a:pt x="102359" y="1382973"/>
                      <a:pt x="106908" y="2074460"/>
                    </a:cubicBezTo>
                    <a:lnTo>
                      <a:pt x="25021" y="2784144"/>
                    </a:lnTo>
                    <a:cubicBezTo>
                      <a:pt x="20472" y="2101756"/>
                      <a:pt x="0" y="1201003"/>
                      <a:pt x="11373" y="736979"/>
                    </a:cubicBezTo>
                    <a:close/>
                  </a:path>
                </a:pathLst>
              </a:custGeom>
              <a:solidFill>
                <a:srgbClr val="34349E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33" name="任意多边形 132">
                <a:extLst>
                  <a:ext uri="{FF2B5EF4-FFF2-40B4-BE49-F238E27FC236}">
                    <a16:creationId xmlns:a16="http://schemas.microsoft.com/office/drawing/2014/main" xmlns="" id="{8F1C03B9-5620-4B5D-AAE2-80B2FD4D247B}"/>
                  </a:ext>
                </a:extLst>
              </p:cNvPr>
              <p:cNvSpPr/>
              <p:nvPr/>
            </p:nvSpPr>
            <p:spPr>
              <a:xfrm>
                <a:off x="6905709" y="2920426"/>
                <a:ext cx="95204" cy="2784960"/>
              </a:xfrm>
              <a:custGeom>
                <a:avLst/>
                <a:gdLst>
                  <a:gd name="connsiteX0" fmla="*/ 54591 w 95534"/>
                  <a:gd name="connsiteY0" fmla="*/ 709684 h 2784143"/>
                  <a:gd name="connsiteX1" fmla="*/ 0 w 95534"/>
                  <a:gd name="connsiteY1" fmla="*/ 0 h 2784143"/>
                  <a:gd name="connsiteX2" fmla="*/ 0 w 95534"/>
                  <a:gd name="connsiteY2" fmla="*/ 2060812 h 2784143"/>
                  <a:gd name="connsiteX3" fmla="*/ 95534 w 95534"/>
                  <a:gd name="connsiteY3" fmla="*/ 2784143 h 2784143"/>
                  <a:gd name="connsiteX4" fmla="*/ 68239 w 95534"/>
                  <a:gd name="connsiteY4" fmla="*/ 655093 h 2784143"/>
                  <a:gd name="connsiteX5" fmla="*/ 54591 w 95534"/>
                  <a:gd name="connsiteY5" fmla="*/ 709684 h 2784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534" h="2784143">
                    <a:moveTo>
                      <a:pt x="54591" y="709684"/>
                    </a:moveTo>
                    <a:lnTo>
                      <a:pt x="0" y="0"/>
                    </a:lnTo>
                    <a:lnTo>
                      <a:pt x="0" y="2060812"/>
                    </a:lnTo>
                    <a:lnTo>
                      <a:pt x="95534" y="2784143"/>
                    </a:lnTo>
                    <a:lnTo>
                      <a:pt x="68239" y="655093"/>
                    </a:lnTo>
                    <a:lnTo>
                      <a:pt x="54591" y="709684"/>
                    </a:lnTo>
                    <a:close/>
                  </a:path>
                </a:pathLst>
              </a:custGeom>
              <a:solidFill>
                <a:srgbClr val="34349E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86" name="组合 306">
              <a:extLst>
                <a:ext uri="{FF2B5EF4-FFF2-40B4-BE49-F238E27FC236}">
                  <a16:creationId xmlns:a16="http://schemas.microsoft.com/office/drawing/2014/main" xmlns="" id="{23C66BC7-5323-4B76-8738-45453BDBD0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50319" y="2386129"/>
              <a:ext cx="157648" cy="2751528"/>
              <a:chOff x="6783686" y="2921948"/>
              <a:chExt cx="157648" cy="2751528"/>
            </a:xfrm>
          </p:grpSpPr>
          <p:sp>
            <p:nvSpPr>
              <p:cNvPr id="129" name="等腰三角形 128">
                <a:extLst>
                  <a:ext uri="{FF2B5EF4-FFF2-40B4-BE49-F238E27FC236}">
                    <a16:creationId xmlns:a16="http://schemas.microsoft.com/office/drawing/2014/main" xmlns="" id="{F803AB59-7FF3-4E60-8543-530E7CCA4847}"/>
                  </a:ext>
                </a:extLst>
              </p:cNvPr>
              <p:cNvSpPr/>
              <p:nvPr/>
            </p:nvSpPr>
            <p:spPr>
              <a:xfrm>
                <a:off x="6783226" y="2921282"/>
                <a:ext cx="144392" cy="719263"/>
              </a:xfrm>
              <a:prstGeom prst="triangle">
                <a:avLst/>
              </a:prstGeom>
              <a:solidFill>
                <a:srgbClr val="EFB957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30" name="矩形 129">
                <a:extLst>
                  <a:ext uri="{FF2B5EF4-FFF2-40B4-BE49-F238E27FC236}">
                    <a16:creationId xmlns:a16="http://schemas.microsoft.com/office/drawing/2014/main" xmlns="" id="{73AF795C-3A33-4195-A211-0CE08CFD8D43}"/>
                  </a:ext>
                </a:extLst>
              </p:cNvPr>
              <p:cNvSpPr/>
              <p:nvPr/>
            </p:nvSpPr>
            <p:spPr>
              <a:xfrm>
                <a:off x="6797507" y="3621492"/>
                <a:ext cx="144391" cy="2051408"/>
              </a:xfrm>
              <a:prstGeom prst="rect">
                <a:avLst/>
              </a:prstGeom>
              <a:solidFill>
                <a:srgbClr val="E0B64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87" name="组合 309">
              <a:extLst>
                <a:ext uri="{FF2B5EF4-FFF2-40B4-BE49-F238E27FC236}">
                  <a16:creationId xmlns:a16="http://schemas.microsoft.com/office/drawing/2014/main" xmlns="" id="{40B961EF-E415-4598-B337-E6B4AC9C70C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72972" y="2348880"/>
              <a:ext cx="169151" cy="2784144"/>
              <a:chOff x="6900390" y="2920621"/>
              <a:chExt cx="169151" cy="2784144"/>
            </a:xfrm>
          </p:grpSpPr>
          <p:sp>
            <p:nvSpPr>
              <p:cNvPr id="126" name="等腰三角形 125">
                <a:extLst>
                  <a:ext uri="{FF2B5EF4-FFF2-40B4-BE49-F238E27FC236}">
                    <a16:creationId xmlns:a16="http://schemas.microsoft.com/office/drawing/2014/main" xmlns="" id="{3EEDD82C-E9A6-4840-A115-8EF247F66193}"/>
                  </a:ext>
                </a:extLst>
              </p:cNvPr>
              <p:cNvSpPr/>
              <p:nvPr/>
            </p:nvSpPr>
            <p:spPr>
              <a:xfrm rot="10800000">
                <a:off x="6901006" y="2923862"/>
                <a:ext cx="142806" cy="719262"/>
              </a:xfrm>
              <a:prstGeom prst="triangle">
                <a:avLst/>
              </a:prstGeom>
              <a:solidFill>
                <a:srgbClr val="6B6BC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27" name="任意多边形 126">
                <a:extLst>
                  <a:ext uri="{FF2B5EF4-FFF2-40B4-BE49-F238E27FC236}">
                    <a16:creationId xmlns:a16="http://schemas.microsoft.com/office/drawing/2014/main" xmlns="" id="{AA7D4183-A80E-482E-807B-A266346036B5}"/>
                  </a:ext>
                </a:extLst>
              </p:cNvPr>
              <p:cNvSpPr/>
              <p:nvPr/>
            </p:nvSpPr>
            <p:spPr>
              <a:xfrm>
                <a:off x="6962888" y="2920686"/>
                <a:ext cx="106311" cy="2783372"/>
              </a:xfrm>
              <a:custGeom>
                <a:avLst/>
                <a:gdLst>
                  <a:gd name="connsiteX0" fmla="*/ 11373 w 106908"/>
                  <a:gd name="connsiteY0" fmla="*/ 736979 h 2784144"/>
                  <a:gd name="connsiteX1" fmla="*/ 93260 w 106908"/>
                  <a:gd name="connsiteY1" fmla="*/ 0 h 2784144"/>
                  <a:gd name="connsiteX2" fmla="*/ 106908 w 106908"/>
                  <a:gd name="connsiteY2" fmla="*/ 2074460 h 2784144"/>
                  <a:gd name="connsiteX3" fmla="*/ 25021 w 106908"/>
                  <a:gd name="connsiteY3" fmla="*/ 2784144 h 2784144"/>
                  <a:gd name="connsiteX4" fmla="*/ 11373 w 106908"/>
                  <a:gd name="connsiteY4" fmla="*/ 736979 h 2784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6908" h="2784144">
                    <a:moveTo>
                      <a:pt x="11373" y="736979"/>
                    </a:moveTo>
                    <a:cubicBezTo>
                      <a:pt x="22746" y="272955"/>
                      <a:pt x="65964" y="245660"/>
                      <a:pt x="93260" y="0"/>
                    </a:cubicBezTo>
                    <a:cubicBezTo>
                      <a:pt x="97809" y="691487"/>
                      <a:pt x="102359" y="1382973"/>
                      <a:pt x="106908" y="2074460"/>
                    </a:cubicBezTo>
                    <a:lnTo>
                      <a:pt x="25021" y="2784144"/>
                    </a:lnTo>
                    <a:cubicBezTo>
                      <a:pt x="20472" y="2101756"/>
                      <a:pt x="0" y="1201003"/>
                      <a:pt x="11373" y="736979"/>
                    </a:cubicBezTo>
                    <a:close/>
                  </a:path>
                </a:pathLst>
              </a:custGeom>
              <a:solidFill>
                <a:srgbClr val="34349E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28" name="任意多边形 127">
                <a:extLst>
                  <a:ext uri="{FF2B5EF4-FFF2-40B4-BE49-F238E27FC236}">
                    <a16:creationId xmlns:a16="http://schemas.microsoft.com/office/drawing/2014/main" xmlns="" id="{A38D0F5C-EE77-491B-B3BE-54AB38B70343}"/>
                  </a:ext>
                </a:extLst>
              </p:cNvPr>
              <p:cNvSpPr/>
              <p:nvPr/>
            </p:nvSpPr>
            <p:spPr>
              <a:xfrm>
                <a:off x="6905765" y="2920686"/>
                <a:ext cx="95204" cy="2783372"/>
              </a:xfrm>
              <a:custGeom>
                <a:avLst/>
                <a:gdLst>
                  <a:gd name="connsiteX0" fmla="*/ 54591 w 95534"/>
                  <a:gd name="connsiteY0" fmla="*/ 709684 h 2784143"/>
                  <a:gd name="connsiteX1" fmla="*/ 0 w 95534"/>
                  <a:gd name="connsiteY1" fmla="*/ 0 h 2784143"/>
                  <a:gd name="connsiteX2" fmla="*/ 0 w 95534"/>
                  <a:gd name="connsiteY2" fmla="*/ 2060812 h 2784143"/>
                  <a:gd name="connsiteX3" fmla="*/ 95534 w 95534"/>
                  <a:gd name="connsiteY3" fmla="*/ 2784143 h 2784143"/>
                  <a:gd name="connsiteX4" fmla="*/ 68239 w 95534"/>
                  <a:gd name="connsiteY4" fmla="*/ 655093 h 2784143"/>
                  <a:gd name="connsiteX5" fmla="*/ 54591 w 95534"/>
                  <a:gd name="connsiteY5" fmla="*/ 709684 h 2784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534" h="2784143">
                    <a:moveTo>
                      <a:pt x="54591" y="709684"/>
                    </a:moveTo>
                    <a:lnTo>
                      <a:pt x="0" y="0"/>
                    </a:lnTo>
                    <a:lnTo>
                      <a:pt x="0" y="2060812"/>
                    </a:lnTo>
                    <a:lnTo>
                      <a:pt x="95534" y="2784143"/>
                    </a:lnTo>
                    <a:lnTo>
                      <a:pt x="68239" y="655093"/>
                    </a:lnTo>
                    <a:lnTo>
                      <a:pt x="54591" y="709684"/>
                    </a:lnTo>
                    <a:close/>
                  </a:path>
                </a:pathLst>
              </a:custGeom>
              <a:solidFill>
                <a:srgbClr val="34349E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88" name="组合 313">
              <a:extLst>
                <a:ext uri="{FF2B5EF4-FFF2-40B4-BE49-F238E27FC236}">
                  <a16:creationId xmlns:a16="http://schemas.microsoft.com/office/drawing/2014/main" xmlns="" id="{CD1E7493-6FBF-44AE-9CC9-827B25B58A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19470" y="2372481"/>
              <a:ext cx="144000" cy="2765176"/>
              <a:chOff x="6797334" y="2908300"/>
              <a:chExt cx="144000" cy="2765176"/>
            </a:xfrm>
          </p:grpSpPr>
          <p:sp>
            <p:nvSpPr>
              <p:cNvPr id="124" name="等腰三角形 123">
                <a:extLst>
                  <a:ext uri="{FF2B5EF4-FFF2-40B4-BE49-F238E27FC236}">
                    <a16:creationId xmlns:a16="http://schemas.microsoft.com/office/drawing/2014/main" xmlns="" id="{E3E17447-CBD8-4B63-93A8-F3DF7B881E79}"/>
                  </a:ext>
                </a:extLst>
              </p:cNvPr>
              <p:cNvSpPr/>
              <p:nvPr/>
            </p:nvSpPr>
            <p:spPr>
              <a:xfrm>
                <a:off x="6797503" y="2908580"/>
                <a:ext cx="144392" cy="719263"/>
              </a:xfrm>
              <a:prstGeom prst="triangle">
                <a:avLst/>
              </a:prstGeom>
              <a:solidFill>
                <a:srgbClr val="EFB957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25" name="矩形 124">
                <a:extLst>
                  <a:ext uri="{FF2B5EF4-FFF2-40B4-BE49-F238E27FC236}">
                    <a16:creationId xmlns:a16="http://schemas.microsoft.com/office/drawing/2014/main" xmlns="" id="{90B4D0FD-6478-4B8F-93BB-A4A1C4028CD3}"/>
                  </a:ext>
                </a:extLst>
              </p:cNvPr>
              <p:cNvSpPr/>
              <p:nvPr/>
            </p:nvSpPr>
            <p:spPr>
              <a:xfrm>
                <a:off x="6797503" y="3621492"/>
                <a:ext cx="144392" cy="2051408"/>
              </a:xfrm>
              <a:prstGeom prst="rect">
                <a:avLst/>
              </a:prstGeom>
              <a:solidFill>
                <a:srgbClr val="E0B64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89" name="组合 316">
              <a:extLst>
                <a:ext uri="{FF2B5EF4-FFF2-40B4-BE49-F238E27FC236}">
                  <a16:creationId xmlns:a16="http://schemas.microsoft.com/office/drawing/2014/main" xmlns="" id="{FDB054C4-0BE0-4E53-B00E-E5EE3CDF25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750213" y="2347121"/>
              <a:ext cx="169151" cy="2790226"/>
              <a:chOff x="6900390" y="2914539"/>
              <a:chExt cx="169151" cy="2790226"/>
            </a:xfrm>
          </p:grpSpPr>
          <p:sp>
            <p:nvSpPr>
              <p:cNvPr id="121" name="等腰三角形 120">
                <a:extLst>
                  <a:ext uri="{FF2B5EF4-FFF2-40B4-BE49-F238E27FC236}">
                    <a16:creationId xmlns:a16="http://schemas.microsoft.com/office/drawing/2014/main" xmlns="" id="{946B1901-C205-4EDD-A141-9A063CD9F1CC}"/>
                  </a:ext>
                </a:extLst>
              </p:cNvPr>
              <p:cNvSpPr/>
              <p:nvPr/>
            </p:nvSpPr>
            <p:spPr>
              <a:xfrm rot="10800000">
                <a:off x="6899891" y="2914774"/>
                <a:ext cx="144393" cy="719263"/>
              </a:xfrm>
              <a:prstGeom prst="triangle">
                <a:avLst/>
              </a:prstGeom>
              <a:solidFill>
                <a:srgbClr val="6B6BC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22" name="任意多边形 121">
                <a:extLst>
                  <a:ext uri="{FF2B5EF4-FFF2-40B4-BE49-F238E27FC236}">
                    <a16:creationId xmlns:a16="http://schemas.microsoft.com/office/drawing/2014/main" xmlns="" id="{941C2883-E714-4036-94AE-7A9385221709}"/>
                  </a:ext>
                </a:extLst>
              </p:cNvPr>
              <p:cNvSpPr/>
              <p:nvPr/>
            </p:nvSpPr>
            <p:spPr>
              <a:xfrm>
                <a:off x="6961774" y="2921125"/>
                <a:ext cx="107898" cy="2783373"/>
              </a:xfrm>
              <a:custGeom>
                <a:avLst/>
                <a:gdLst>
                  <a:gd name="connsiteX0" fmla="*/ 11373 w 106908"/>
                  <a:gd name="connsiteY0" fmla="*/ 736979 h 2784144"/>
                  <a:gd name="connsiteX1" fmla="*/ 93260 w 106908"/>
                  <a:gd name="connsiteY1" fmla="*/ 0 h 2784144"/>
                  <a:gd name="connsiteX2" fmla="*/ 106908 w 106908"/>
                  <a:gd name="connsiteY2" fmla="*/ 2074460 h 2784144"/>
                  <a:gd name="connsiteX3" fmla="*/ 25021 w 106908"/>
                  <a:gd name="connsiteY3" fmla="*/ 2784144 h 2784144"/>
                  <a:gd name="connsiteX4" fmla="*/ 11373 w 106908"/>
                  <a:gd name="connsiteY4" fmla="*/ 736979 h 2784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6908" h="2784144">
                    <a:moveTo>
                      <a:pt x="11373" y="736979"/>
                    </a:moveTo>
                    <a:cubicBezTo>
                      <a:pt x="22746" y="272955"/>
                      <a:pt x="65964" y="245660"/>
                      <a:pt x="93260" y="0"/>
                    </a:cubicBezTo>
                    <a:cubicBezTo>
                      <a:pt x="97809" y="691487"/>
                      <a:pt x="102359" y="1382973"/>
                      <a:pt x="106908" y="2074460"/>
                    </a:cubicBezTo>
                    <a:lnTo>
                      <a:pt x="25021" y="2784144"/>
                    </a:lnTo>
                    <a:cubicBezTo>
                      <a:pt x="20472" y="2101756"/>
                      <a:pt x="0" y="1201003"/>
                      <a:pt x="11373" y="736979"/>
                    </a:cubicBezTo>
                    <a:close/>
                  </a:path>
                </a:pathLst>
              </a:custGeom>
              <a:solidFill>
                <a:srgbClr val="34349E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23" name="任意多边形 122">
                <a:extLst>
                  <a:ext uri="{FF2B5EF4-FFF2-40B4-BE49-F238E27FC236}">
                    <a16:creationId xmlns:a16="http://schemas.microsoft.com/office/drawing/2014/main" xmlns="" id="{40FA0E47-CBF6-4A65-9BBF-4376E5682E2B}"/>
                  </a:ext>
                </a:extLst>
              </p:cNvPr>
              <p:cNvSpPr/>
              <p:nvPr/>
            </p:nvSpPr>
            <p:spPr>
              <a:xfrm>
                <a:off x="6904652" y="2921125"/>
                <a:ext cx="96790" cy="2783373"/>
              </a:xfrm>
              <a:custGeom>
                <a:avLst/>
                <a:gdLst>
                  <a:gd name="connsiteX0" fmla="*/ 54591 w 95534"/>
                  <a:gd name="connsiteY0" fmla="*/ 709684 h 2784143"/>
                  <a:gd name="connsiteX1" fmla="*/ 0 w 95534"/>
                  <a:gd name="connsiteY1" fmla="*/ 0 h 2784143"/>
                  <a:gd name="connsiteX2" fmla="*/ 0 w 95534"/>
                  <a:gd name="connsiteY2" fmla="*/ 2060812 h 2784143"/>
                  <a:gd name="connsiteX3" fmla="*/ 95534 w 95534"/>
                  <a:gd name="connsiteY3" fmla="*/ 2784143 h 2784143"/>
                  <a:gd name="connsiteX4" fmla="*/ 68239 w 95534"/>
                  <a:gd name="connsiteY4" fmla="*/ 655093 h 2784143"/>
                  <a:gd name="connsiteX5" fmla="*/ 54591 w 95534"/>
                  <a:gd name="connsiteY5" fmla="*/ 709684 h 2784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534" h="2784143">
                    <a:moveTo>
                      <a:pt x="54591" y="709684"/>
                    </a:moveTo>
                    <a:lnTo>
                      <a:pt x="0" y="0"/>
                    </a:lnTo>
                    <a:lnTo>
                      <a:pt x="0" y="2060812"/>
                    </a:lnTo>
                    <a:lnTo>
                      <a:pt x="95534" y="2784143"/>
                    </a:lnTo>
                    <a:lnTo>
                      <a:pt x="68239" y="655093"/>
                    </a:lnTo>
                    <a:lnTo>
                      <a:pt x="54591" y="709684"/>
                    </a:lnTo>
                    <a:close/>
                  </a:path>
                </a:pathLst>
              </a:custGeom>
              <a:solidFill>
                <a:srgbClr val="34349E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90" name="组合 320">
              <a:extLst>
                <a:ext uri="{FF2B5EF4-FFF2-40B4-BE49-F238E27FC236}">
                  <a16:creationId xmlns:a16="http://schemas.microsoft.com/office/drawing/2014/main" xmlns="" id="{141BB779-E934-4719-A288-015DA7B4C4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660789" y="2381826"/>
              <a:ext cx="157648" cy="2758352"/>
              <a:chOff x="6783686" y="2921948"/>
              <a:chExt cx="157648" cy="2758352"/>
            </a:xfrm>
          </p:grpSpPr>
          <p:sp>
            <p:nvSpPr>
              <p:cNvPr id="119" name="等腰三角形 118">
                <a:extLst>
                  <a:ext uri="{FF2B5EF4-FFF2-40B4-BE49-F238E27FC236}">
                    <a16:creationId xmlns:a16="http://schemas.microsoft.com/office/drawing/2014/main" xmlns="" id="{DB388761-8242-4F36-A458-C5F6924619C8}"/>
                  </a:ext>
                </a:extLst>
              </p:cNvPr>
              <p:cNvSpPr/>
              <p:nvPr/>
            </p:nvSpPr>
            <p:spPr>
              <a:xfrm>
                <a:off x="6783755" y="2922409"/>
                <a:ext cx="142805" cy="719263"/>
              </a:xfrm>
              <a:prstGeom prst="triangle">
                <a:avLst/>
              </a:prstGeom>
              <a:solidFill>
                <a:srgbClr val="EFB957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20" name="矩形 119">
                <a:extLst>
                  <a:ext uri="{FF2B5EF4-FFF2-40B4-BE49-F238E27FC236}">
                    <a16:creationId xmlns:a16="http://schemas.microsoft.com/office/drawing/2014/main" xmlns="" id="{2A784E43-FD31-4A04-B08D-47691BAB7987}"/>
                  </a:ext>
                </a:extLst>
              </p:cNvPr>
              <p:cNvSpPr/>
              <p:nvPr/>
            </p:nvSpPr>
            <p:spPr>
              <a:xfrm>
                <a:off x="6798036" y="3628970"/>
                <a:ext cx="142805" cy="2051408"/>
              </a:xfrm>
              <a:prstGeom prst="rect">
                <a:avLst/>
              </a:prstGeom>
              <a:solidFill>
                <a:srgbClr val="E0B64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91" name="组合 323">
              <a:extLst>
                <a:ext uri="{FF2B5EF4-FFF2-40B4-BE49-F238E27FC236}">
                  <a16:creationId xmlns:a16="http://schemas.microsoft.com/office/drawing/2014/main" xmlns="" id="{7CDCFC53-578A-4795-A5C1-1CB559B0BA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880764" y="2345769"/>
              <a:ext cx="169151" cy="2790226"/>
              <a:chOff x="6900390" y="2914539"/>
              <a:chExt cx="169151" cy="2790226"/>
            </a:xfrm>
          </p:grpSpPr>
          <p:sp>
            <p:nvSpPr>
              <p:cNvPr id="116" name="等腰三角形 115">
                <a:extLst>
                  <a:ext uri="{FF2B5EF4-FFF2-40B4-BE49-F238E27FC236}">
                    <a16:creationId xmlns:a16="http://schemas.microsoft.com/office/drawing/2014/main" xmlns="" id="{E2D2486C-0419-4D3D-82D4-FB8ABDB50756}"/>
                  </a:ext>
                </a:extLst>
              </p:cNvPr>
              <p:cNvSpPr/>
              <p:nvPr/>
            </p:nvSpPr>
            <p:spPr>
              <a:xfrm rot="10800000">
                <a:off x="6901040" y="2914539"/>
                <a:ext cx="142806" cy="719262"/>
              </a:xfrm>
              <a:prstGeom prst="triangle">
                <a:avLst/>
              </a:prstGeom>
              <a:solidFill>
                <a:srgbClr val="6B6BC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17" name="任意多边形 116">
                <a:extLst>
                  <a:ext uri="{FF2B5EF4-FFF2-40B4-BE49-F238E27FC236}">
                    <a16:creationId xmlns:a16="http://schemas.microsoft.com/office/drawing/2014/main" xmlns="" id="{CE7805FF-C835-4425-B006-64798E4D265F}"/>
                  </a:ext>
                </a:extLst>
              </p:cNvPr>
              <p:cNvSpPr/>
              <p:nvPr/>
            </p:nvSpPr>
            <p:spPr>
              <a:xfrm>
                <a:off x="6962922" y="2920890"/>
                <a:ext cx="106311" cy="2783372"/>
              </a:xfrm>
              <a:custGeom>
                <a:avLst/>
                <a:gdLst>
                  <a:gd name="connsiteX0" fmla="*/ 11373 w 106908"/>
                  <a:gd name="connsiteY0" fmla="*/ 736979 h 2784144"/>
                  <a:gd name="connsiteX1" fmla="*/ 93260 w 106908"/>
                  <a:gd name="connsiteY1" fmla="*/ 0 h 2784144"/>
                  <a:gd name="connsiteX2" fmla="*/ 106908 w 106908"/>
                  <a:gd name="connsiteY2" fmla="*/ 2074460 h 2784144"/>
                  <a:gd name="connsiteX3" fmla="*/ 25021 w 106908"/>
                  <a:gd name="connsiteY3" fmla="*/ 2784144 h 2784144"/>
                  <a:gd name="connsiteX4" fmla="*/ 11373 w 106908"/>
                  <a:gd name="connsiteY4" fmla="*/ 736979 h 2784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6908" h="2784144">
                    <a:moveTo>
                      <a:pt x="11373" y="736979"/>
                    </a:moveTo>
                    <a:cubicBezTo>
                      <a:pt x="22746" y="272955"/>
                      <a:pt x="65964" y="245660"/>
                      <a:pt x="93260" y="0"/>
                    </a:cubicBezTo>
                    <a:cubicBezTo>
                      <a:pt x="97809" y="691487"/>
                      <a:pt x="102359" y="1382973"/>
                      <a:pt x="106908" y="2074460"/>
                    </a:cubicBezTo>
                    <a:lnTo>
                      <a:pt x="25021" y="2784144"/>
                    </a:lnTo>
                    <a:cubicBezTo>
                      <a:pt x="20472" y="2101756"/>
                      <a:pt x="0" y="1201003"/>
                      <a:pt x="11373" y="736979"/>
                    </a:cubicBezTo>
                    <a:close/>
                  </a:path>
                </a:pathLst>
              </a:custGeom>
              <a:solidFill>
                <a:srgbClr val="34349E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18" name="任意多边形 117">
                <a:extLst>
                  <a:ext uri="{FF2B5EF4-FFF2-40B4-BE49-F238E27FC236}">
                    <a16:creationId xmlns:a16="http://schemas.microsoft.com/office/drawing/2014/main" xmlns="" id="{95998C39-E466-495A-8125-508FB2343F3F}"/>
                  </a:ext>
                </a:extLst>
              </p:cNvPr>
              <p:cNvSpPr/>
              <p:nvPr/>
            </p:nvSpPr>
            <p:spPr>
              <a:xfrm>
                <a:off x="6905799" y="2920890"/>
                <a:ext cx="95204" cy="2783372"/>
              </a:xfrm>
              <a:custGeom>
                <a:avLst/>
                <a:gdLst>
                  <a:gd name="connsiteX0" fmla="*/ 54591 w 95534"/>
                  <a:gd name="connsiteY0" fmla="*/ 709684 h 2784143"/>
                  <a:gd name="connsiteX1" fmla="*/ 0 w 95534"/>
                  <a:gd name="connsiteY1" fmla="*/ 0 h 2784143"/>
                  <a:gd name="connsiteX2" fmla="*/ 0 w 95534"/>
                  <a:gd name="connsiteY2" fmla="*/ 2060812 h 2784143"/>
                  <a:gd name="connsiteX3" fmla="*/ 95534 w 95534"/>
                  <a:gd name="connsiteY3" fmla="*/ 2784143 h 2784143"/>
                  <a:gd name="connsiteX4" fmla="*/ 68239 w 95534"/>
                  <a:gd name="connsiteY4" fmla="*/ 655093 h 2784143"/>
                  <a:gd name="connsiteX5" fmla="*/ 54591 w 95534"/>
                  <a:gd name="connsiteY5" fmla="*/ 709684 h 2784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534" h="2784143">
                    <a:moveTo>
                      <a:pt x="54591" y="709684"/>
                    </a:moveTo>
                    <a:lnTo>
                      <a:pt x="0" y="0"/>
                    </a:lnTo>
                    <a:lnTo>
                      <a:pt x="0" y="2060812"/>
                    </a:lnTo>
                    <a:lnTo>
                      <a:pt x="95534" y="2784143"/>
                    </a:lnTo>
                    <a:lnTo>
                      <a:pt x="68239" y="655093"/>
                    </a:lnTo>
                    <a:lnTo>
                      <a:pt x="54591" y="709684"/>
                    </a:lnTo>
                    <a:close/>
                  </a:path>
                </a:pathLst>
              </a:custGeom>
              <a:solidFill>
                <a:srgbClr val="34349E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92" name="组合 327">
              <a:extLst>
                <a:ext uri="{FF2B5EF4-FFF2-40B4-BE49-F238E27FC236}">
                  <a16:creationId xmlns:a16="http://schemas.microsoft.com/office/drawing/2014/main" xmlns="" id="{A1601301-9096-4AF7-81A2-B6E75BA74A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827262" y="2366826"/>
              <a:ext cx="144000" cy="2772000"/>
              <a:chOff x="6797334" y="2908300"/>
              <a:chExt cx="144000" cy="2772000"/>
            </a:xfrm>
          </p:grpSpPr>
          <p:sp>
            <p:nvSpPr>
              <p:cNvPr id="114" name="等腰三角形 113">
                <a:extLst>
                  <a:ext uri="{FF2B5EF4-FFF2-40B4-BE49-F238E27FC236}">
                    <a16:creationId xmlns:a16="http://schemas.microsoft.com/office/drawing/2014/main" xmlns="" id="{5F2C5DC5-5EA1-45B8-8A10-A8CB2A0F3DEB}"/>
                  </a:ext>
                </a:extLst>
              </p:cNvPr>
              <p:cNvSpPr/>
              <p:nvPr/>
            </p:nvSpPr>
            <p:spPr>
              <a:xfrm>
                <a:off x="6797537" y="2907884"/>
                <a:ext cx="144392" cy="720851"/>
              </a:xfrm>
              <a:prstGeom prst="triangle">
                <a:avLst/>
              </a:prstGeom>
              <a:solidFill>
                <a:srgbClr val="EFB957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15" name="矩形 114">
                <a:extLst>
                  <a:ext uri="{FF2B5EF4-FFF2-40B4-BE49-F238E27FC236}">
                    <a16:creationId xmlns:a16="http://schemas.microsoft.com/office/drawing/2014/main" xmlns="" id="{CF2C4ED9-C183-4425-9BC1-677C00665313}"/>
                  </a:ext>
                </a:extLst>
              </p:cNvPr>
              <p:cNvSpPr/>
              <p:nvPr/>
            </p:nvSpPr>
            <p:spPr>
              <a:xfrm>
                <a:off x="6797537" y="3628735"/>
                <a:ext cx="144392" cy="2051407"/>
              </a:xfrm>
              <a:prstGeom prst="rect">
                <a:avLst/>
              </a:prstGeom>
              <a:solidFill>
                <a:srgbClr val="E0B64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93" name="组合 330">
              <a:extLst>
                <a:ext uri="{FF2B5EF4-FFF2-40B4-BE49-F238E27FC236}">
                  <a16:creationId xmlns:a16="http://schemas.microsoft.com/office/drawing/2014/main" xmlns="" id="{48C7FD5C-ED8F-4D52-B0A2-9159E47F8B5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058005" y="2350092"/>
              <a:ext cx="169151" cy="2790226"/>
              <a:chOff x="6900390" y="2914539"/>
              <a:chExt cx="169151" cy="2790226"/>
            </a:xfrm>
          </p:grpSpPr>
          <p:sp>
            <p:nvSpPr>
              <p:cNvPr id="111" name="等腰三角形 110">
                <a:extLst>
                  <a:ext uri="{FF2B5EF4-FFF2-40B4-BE49-F238E27FC236}">
                    <a16:creationId xmlns:a16="http://schemas.microsoft.com/office/drawing/2014/main" xmlns="" id="{AB094DA0-9D84-4C21-B1FA-B7B23D15AF39}"/>
                  </a:ext>
                </a:extLst>
              </p:cNvPr>
              <p:cNvSpPr/>
              <p:nvPr/>
            </p:nvSpPr>
            <p:spPr>
              <a:xfrm rot="10800000">
                <a:off x="6899924" y="2914979"/>
                <a:ext cx="144393" cy="719263"/>
              </a:xfrm>
              <a:prstGeom prst="triangle">
                <a:avLst/>
              </a:prstGeom>
              <a:solidFill>
                <a:srgbClr val="6B6BC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12" name="任意多边形 111">
                <a:extLst>
                  <a:ext uri="{FF2B5EF4-FFF2-40B4-BE49-F238E27FC236}">
                    <a16:creationId xmlns:a16="http://schemas.microsoft.com/office/drawing/2014/main" xmlns="" id="{69E70812-1203-4967-BF18-2D5FCC531C83}"/>
                  </a:ext>
                </a:extLst>
              </p:cNvPr>
              <p:cNvSpPr/>
              <p:nvPr/>
            </p:nvSpPr>
            <p:spPr>
              <a:xfrm>
                <a:off x="6961807" y="2921330"/>
                <a:ext cx="107898" cy="2783373"/>
              </a:xfrm>
              <a:custGeom>
                <a:avLst/>
                <a:gdLst>
                  <a:gd name="connsiteX0" fmla="*/ 11373 w 106908"/>
                  <a:gd name="connsiteY0" fmla="*/ 736979 h 2784144"/>
                  <a:gd name="connsiteX1" fmla="*/ 93260 w 106908"/>
                  <a:gd name="connsiteY1" fmla="*/ 0 h 2784144"/>
                  <a:gd name="connsiteX2" fmla="*/ 106908 w 106908"/>
                  <a:gd name="connsiteY2" fmla="*/ 2074460 h 2784144"/>
                  <a:gd name="connsiteX3" fmla="*/ 25021 w 106908"/>
                  <a:gd name="connsiteY3" fmla="*/ 2784144 h 2784144"/>
                  <a:gd name="connsiteX4" fmla="*/ 11373 w 106908"/>
                  <a:gd name="connsiteY4" fmla="*/ 736979 h 2784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6908" h="2784144">
                    <a:moveTo>
                      <a:pt x="11373" y="736979"/>
                    </a:moveTo>
                    <a:cubicBezTo>
                      <a:pt x="22746" y="272955"/>
                      <a:pt x="65964" y="245660"/>
                      <a:pt x="93260" y="0"/>
                    </a:cubicBezTo>
                    <a:cubicBezTo>
                      <a:pt x="97809" y="691487"/>
                      <a:pt x="102359" y="1382973"/>
                      <a:pt x="106908" y="2074460"/>
                    </a:cubicBezTo>
                    <a:lnTo>
                      <a:pt x="25021" y="2784144"/>
                    </a:lnTo>
                    <a:cubicBezTo>
                      <a:pt x="20472" y="2101756"/>
                      <a:pt x="0" y="1201003"/>
                      <a:pt x="11373" y="736979"/>
                    </a:cubicBezTo>
                    <a:close/>
                  </a:path>
                </a:pathLst>
              </a:custGeom>
              <a:solidFill>
                <a:srgbClr val="34349E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13" name="任意多边形 112">
                <a:extLst>
                  <a:ext uri="{FF2B5EF4-FFF2-40B4-BE49-F238E27FC236}">
                    <a16:creationId xmlns:a16="http://schemas.microsoft.com/office/drawing/2014/main" xmlns="" id="{0F9E6E96-45F6-46ED-835D-622CB15EED21}"/>
                  </a:ext>
                </a:extLst>
              </p:cNvPr>
              <p:cNvSpPr/>
              <p:nvPr/>
            </p:nvSpPr>
            <p:spPr>
              <a:xfrm>
                <a:off x="6904685" y="2921330"/>
                <a:ext cx="96790" cy="2783373"/>
              </a:xfrm>
              <a:custGeom>
                <a:avLst/>
                <a:gdLst>
                  <a:gd name="connsiteX0" fmla="*/ 54591 w 95534"/>
                  <a:gd name="connsiteY0" fmla="*/ 709684 h 2784143"/>
                  <a:gd name="connsiteX1" fmla="*/ 0 w 95534"/>
                  <a:gd name="connsiteY1" fmla="*/ 0 h 2784143"/>
                  <a:gd name="connsiteX2" fmla="*/ 0 w 95534"/>
                  <a:gd name="connsiteY2" fmla="*/ 2060812 h 2784143"/>
                  <a:gd name="connsiteX3" fmla="*/ 95534 w 95534"/>
                  <a:gd name="connsiteY3" fmla="*/ 2784143 h 2784143"/>
                  <a:gd name="connsiteX4" fmla="*/ 68239 w 95534"/>
                  <a:gd name="connsiteY4" fmla="*/ 655093 h 2784143"/>
                  <a:gd name="connsiteX5" fmla="*/ 54591 w 95534"/>
                  <a:gd name="connsiteY5" fmla="*/ 709684 h 2784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534" h="2784143">
                    <a:moveTo>
                      <a:pt x="54591" y="709684"/>
                    </a:moveTo>
                    <a:lnTo>
                      <a:pt x="0" y="0"/>
                    </a:lnTo>
                    <a:lnTo>
                      <a:pt x="0" y="2060812"/>
                    </a:lnTo>
                    <a:lnTo>
                      <a:pt x="95534" y="2784143"/>
                    </a:lnTo>
                    <a:lnTo>
                      <a:pt x="68239" y="655093"/>
                    </a:lnTo>
                    <a:lnTo>
                      <a:pt x="54591" y="709684"/>
                    </a:lnTo>
                    <a:close/>
                  </a:path>
                </a:pathLst>
              </a:custGeom>
              <a:solidFill>
                <a:srgbClr val="34349E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94" name="组合 334">
              <a:extLst>
                <a:ext uri="{FF2B5EF4-FFF2-40B4-BE49-F238E27FC236}">
                  <a16:creationId xmlns:a16="http://schemas.microsoft.com/office/drawing/2014/main" xmlns="" id="{2B26462C-ACA1-44B1-8C4D-AC98A6D2CE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968581" y="2379775"/>
              <a:ext cx="157648" cy="2758352"/>
              <a:chOff x="6783686" y="2921948"/>
              <a:chExt cx="157648" cy="2758352"/>
            </a:xfrm>
          </p:grpSpPr>
          <p:sp>
            <p:nvSpPr>
              <p:cNvPr id="109" name="等腰三角形 108">
                <a:extLst>
                  <a:ext uri="{FF2B5EF4-FFF2-40B4-BE49-F238E27FC236}">
                    <a16:creationId xmlns:a16="http://schemas.microsoft.com/office/drawing/2014/main" xmlns="" id="{4BB69DD2-9A58-41A2-96DC-E7F68C5AE1EF}"/>
                  </a:ext>
                </a:extLst>
              </p:cNvPr>
              <p:cNvSpPr/>
              <p:nvPr/>
            </p:nvSpPr>
            <p:spPr>
              <a:xfrm>
                <a:off x="6783788" y="2921285"/>
                <a:ext cx="142805" cy="720851"/>
              </a:xfrm>
              <a:prstGeom prst="triangle">
                <a:avLst/>
              </a:prstGeom>
              <a:solidFill>
                <a:srgbClr val="EFB957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10" name="矩形 109">
                <a:extLst>
                  <a:ext uri="{FF2B5EF4-FFF2-40B4-BE49-F238E27FC236}">
                    <a16:creationId xmlns:a16="http://schemas.microsoft.com/office/drawing/2014/main" xmlns="" id="{C010A7C1-EADB-4196-BB83-517556A19E43}"/>
                  </a:ext>
                </a:extLst>
              </p:cNvPr>
              <p:cNvSpPr/>
              <p:nvPr/>
            </p:nvSpPr>
            <p:spPr>
              <a:xfrm>
                <a:off x="6798069" y="3627846"/>
                <a:ext cx="142805" cy="2052995"/>
              </a:xfrm>
              <a:prstGeom prst="rect">
                <a:avLst/>
              </a:prstGeom>
              <a:solidFill>
                <a:srgbClr val="E0B64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95" name="组合 337">
              <a:extLst>
                <a:ext uri="{FF2B5EF4-FFF2-40B4-BE49-F238E27FC236}">
                  <a16:creationId xmlns:a16="http://schemas.microsoft.com/office/drawing/2014/main" xmlns="" id="{F92E02F5-88FF-4314-80A0-B93F7E0E04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08486" y="2351152"/>
              <a:ext cx="169151" cy="2784144"/>
              <a:chOff x="6900390" y="2920621"/>
              <a:chExt cx="169151" cy="2784144"/>
            </a:xfrm>
          </p:grpSpPr>
          <p:sp>
            <p:nvSpPr>
              <p:cNvPr id="106" name="等腰三角形 105">
                <a:extLst>
                  <a:ext uri="{FF2B5EF4-FFF2-40B4-BE49-F238E27FC236}">
                    <a16:creationId xmlns:a16="http://schemas.microsoft.com/office/drawing/2014/main" xmlns="" id="{515D80DA-B5E0-4E9F-9F52-540594CBC632}"/>
                  </a:ext>
                </a:extLst>
              </p:cNvPr>
              <p:cNvSpPr/>
              <p:nvPr/>
            </p:nvSpPr>
            <p:spPr>
              <a:xfrm rot="10800000">
                <a:off x="6900183" y="2920001"/>
                <a:ext cx="144392" cy="720851"/>
              </a:xfrm>
              <a:prstGeom prst="triangle">
                <a:avLst/>
              </a:prstGeom>
              <a:solidFill>
                <a:srgbClr val="6B6BC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07" name="任意多边形 106">
                <a:extLst>
                  <a:ext uri="{FF2B5EF4-FFF2-40B4-BE49-F238E27FC236}">
                    <a16:creationId xmlns:a16="http://schemas.microsoft.com/office/drawing/2014/main" xmlns="" id="{7872C0B3-3CB6-468F-8798-3EF71AEEEED5}"/>
                  </a:ext>
                </a:extLst>
              </p:cNvPr>
              <p:cNvSpPr/>
              <p:nvPr/>
            </p:nvSpPr>
            <p:spPr>
              <a:xfrm>
                <a:off x="6962065" y="2920001"/>
                <a:ext cx="107898" cy="2784960"/>
              </a:xfrm>
              <a:custGeom>
                <a:avLst/>
                <a:gdLst>
                  <a:gd name="connsiteX0" fmla="*/ 11373 w 106908"/>
                  <a:gd name="connsiteY0" fmla="*/ 736979 h 2784144"/>
                  <a:gd name="connsiteX1" fmla="*/ 93260 w 106908"/>
                  <a:gd name="connsiteY1" fmla="*/ 0 h 2784144"/>
                  <a:gd name="connsiteX2" fmla="*/ 106908 w 106908"/>
                  <a:gd name="connsiteY2" fmla="*/ 2074460 h 2784144"/>
                  <a:gd name="connsiteX3" fmla="*/ 25021 w 106908"/>
                  <a:gd name="connsiteY3" fmla="*/ 2784144 h 2784144"/>
                  <a:gd name="connsiteX4" fmla="*/ 11373 w 106908"/>
                  <a:gd name="connsiteY4" fmla="*/ 736979 h 2784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6908" h="2784144">
                    <a:moveTo>
                      <a:pt x="11373" y="736979"/>
                    </a:moveTo>
                    <a:cubicBezTo>
                      <a:pt x="22746" y="272955"/>
                      <a:pt x="65964" y="245660"/>
                      <a:pt x="93260" y="0"/>
                    </a:cubicBezTo>
                    <a:cubicBezTo>
                      <a:pt x="97809" y="691487"/>
                      <a:pt x="102359" y="1382973"/>
                      <a:pt x="106908" y="2074460"/>
                    </a:cubicBezTo>
                    <a:lnTo>
                      <a:pt x="25021" y="2784144"/>
                    </a:lnTo>
                    <a:cubicBezTo>
                      <a:pt x="20472" y="2101756"/>
                      <a:pt x="0" y="1201003"/>
                      <a:pt x="11373" y="736979"/>
                    </a:cubicBezTo>
                    <a:close/>
                  </a:path>
                </a:pathLst>
              </a:custGeom>
              <a:solidFill>
                <a:srgbClr val="34349E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08" name="任意多边形 107">
                <a:extLst>
                  <a:ext uri="{FF2B5EF4-FFF2-40B4-BE49-F238E27FC236}">
                    <a16:creationId xmlns:a16="http://schemas.microsoft.com/office/drawing/2014/main" xmlns="" id="{7B2A738F-A4C2-4486-A1F6-3850D1B4E197}"/>
                  </a:ext>
                </a:extLst>
              </p:cNvPr>
              <p:cNvSpPr/>
              <p:nvPr/>
            </p:nvSpPr>
            <p:spPr>
              <a:xfrm>
                <a:off x="6904943" y="2920001"/>
                <a:ext cx="96791" cy="2784960"/>
              </a:xfrm>
              <a:custGeom>
                <a:avLst/>
                <a:gdLst>
                  <a:gd name="connsiteX0" fmla="*/ 54591 w 95534"/>
                  <a:gd name="connsiteY0" fmla="*/ 709684 h 2784143"/>
                  <a:gd name="connsiteX1" fmla="*/ 0 w 95534"/>
                  <a:gd name="connsiteY1" fmla="*/ 0 h 2784143"/>
                  <a:gd name="connsiteX2" fmla="*/ 0 w 95534"/>
                  <a:gd name="connsiteY2" fmla="*/ 2060812 h 2784143"/>
                  <a:gd name="connsiteX3" fmla="*/ 95534 w 95534"/>
                  <a:gd name="connsiteY3" fmla="*/ 2784143 h 2784143"/>
                  <a:gd name="connsiteX4" fmla="*/ 68239 w 95534"/>
                  <a:gd name="connsiteY4" fmla="*/ 655093 h 2784143"/>
                  <a:gd name="connsiteX5" fmla="*/ 54591 w 95534"/>
                  <a:gd name="connsiteY5" fmla="*/ 709684 h 2784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534" h="2784143">
                    <a:moveTo>
                      <a:pt x="54591" y="709684"/>
                    </a:moveTo>
                    <a:lnTo>
                      <a:pt x="0" y="0"/>
                    </a:lnTo>
                    <a:lnTo>
                      <a:pt x="0" y="2060812"/>
                    </a:lnTo>
                    <a:lnTo>
                      <a:pt x="95534" y="2784143"/>
                    </a:lnTo>
                    <a:lnTo>
                      <a:pt x="68239" y="655093"/>
                    </a:lnTo>
                    <a:lnTo>
                      <a:pt x="54591" y="709684"/>
                    </a:lnTo>
                    <a:close/>
                  </a:path>
                </a:pathLst>
              </a:custGeom>
              <a:solidFill>
                <a:srgbClr val="34349E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96" name="组合 341">
              <a:extLst>
                <a:ext uri="{FF2B5EF4-FFF2-40B4-BE49-F238E27FC236}">
                  <a16:creationId xmlns:a16="http://schemas.microsoft.com/office/drawing/2014/main" xmlns="" id="{A55FB00F-28DF-48D9-A38F-A05593AE29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37732" y="2366127"/>
              <a:ext cx="144000" cy="2772000"/>
              <a:chOff x="6797334" y="2908300"/>
              <a:chExt cx="144000" cy="2772000"/>
            </a:xfrm>
          </p:grpSpPr>
          <p:sp>
            <p:nvSpPr>
              <p:cNvPr id="104" name="等腰三角形 103">
                <a:extLst>
                  <a:ext uri="{FF2B5EF4-FFF2-40B4-BE49-F238E27FC236}">
                    <a16:creationId xmlns:a16="http://schemas.microsoft.com/office/drawing/2014/main" xmlns="" id="{9D5E414F-1C5B-40D5-A913-3C4BB3258A91}"/>
                  </a:ext>
                </a:extLst>
              </p:cNvPr>
              <p:cNvSpPr/>
              <p:nvPr/>
            </p:nvSpPr>
            <p:spPr>
              <a:xfrm>
                <a:off x="6798066" y="2908583"/>
                <a:ext cx="142806" cy="720851"/>
              </a:xfrm>
              <a:prstGeom prst="triangle">
                <a:avLst/>
              </a:prstGeom>
              <a:solidFill>
                <a:srgbClr val="EFB957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05" name="矩形 104">
                <a:extLst>
                  <a:ext uri="{FF2B5EF4-FFF2-40B4-BE49-F238E27FC236}">
                    <a16:creationId xmlns:a16="http://schemas.microsoft.com/office/drawing/2014/main" xmlns="" id="{F107C17A-EB15-4E45-9A01-F0D2B660E976}"/>
                  </a:ext>
                </a:extLst>
              </p:cNvPr>
              <p:cNvSpPr/>
              <p:nvPr/>
            </p:nvSpPr>
            <p:spPr>
              <a:xfrm>
                <a:off x="6798066" y="3629434"/>
                <a:ext cx="142806" cy="2051407"/>
              </a:xfrm>
              <a:prstGeom prst="rect">
                <a:avLst/>
              </a:prstGeom>
              <a:solidFill>
                <a:srgbClr val="E0B64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97" name="组合 344">
              <a:extLst>
                <a:ext uri="{FF2B5EF4-FFF2-40B4-BE49-F238E27FC236}">
                  <a16:creationId xmlns:a16="http://schemas.microsoft.com/office/drawing/2014/main" xmlns="" id="{92D087D5-9014-480E-AF32-E103370443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377101" y="2349393"/>
              <a:ext cx="169151" cy="2790226"/>
              <a:chOff x="6900390" y="2914539"/>
              <a:chExt cx="169151" cy="2790226"/>
            </a:xfrm>
          </p:grpSpPr>
          <p:sp>
            <p:nvSpPr>
              <p:cNvPr id="101" name="等腰三角形 100">
                <a:extLst>
                  <a:ext uri="{FF2B5EF4-FFF2-40B4-BE49-F238E27FC236}">
                    <a16:creationId xmlns:a16="http://schemas.microsoft.com/office/drawing/2014/main" xmlns="" id="{7B551DAB-8CDA-4B71-A1B8-90704BC94CE7}"/>
                  </a:ext>
                </a:extLst>
              </p:cNvPr>
              <p:cNvSpPr/>
              <p:nvPr/>
            </p:nvSpPr>
            <p:spPr>
              <a:xfrm rot="10800000">
                <a:off x="6899761" y="2914091"/>
                <a:ext cx="144392" cy="720851"/>
              </a:xfrm>
              <a:prstGeom prst="triangle">
                <a:avLst/>
              </a:prstGeom>
              <a:solidFill>
                <a:srgbClr val="6B6BC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02" name="任意多边形 101">
                <a:extLst>
                  <a:ext uri="{FF2B5EF4-FFF2-40B4-BE49-F238E27FC236}">
                    <a16:creationId xmlns:a16="http://schemas.microsoft.com/office/drawing/2014/main" xmlns="" id="{B3D17708-4525-4194-9EF9-E62F971D87E3}"/>
                  </a:ext>
                </a:extLst>
              </p:cNvPr>
              <p:cNvSpPr/>
              <p:nvPr/>
            </p:nvSpPr>
            <p:spPr>
              <a:xfrm>
                <a:off x="6961643" y="2920442"/>
                <a:ext cx="107898" cy="2784960"/>
              </a:xfrm>
              <a:custGeom>
                <a:avLst/>
                <a:gdLst>
                  <a:gd name="connsiteX0" fmla="*/ 11373 w 106908"/>
                  <a:gd name="connsiteY0" fmla="*/ 736979 h 2784144"/>
                  <a:gd name="connsiteX1" fmla="*/ 93260 w 106908"/>
                  <a:gd name="connsiteY1" fmla="*/ 0 h 2784144"/>
                  <a:gd name="connsiteX2" fmla="*/ 106908 w 106908"/>
                  <a:gd name="connsiteY2" fmla="*/ 2074460 h 2784144"/>
                  <a:gd name="connsiteX3" fmla="*/ 25021 w 106908"/>
                  <a:gd name="connsiteY3" fmla="*/ 2784144 h 2784144"/>
                  <a:gd name="connsiteX4" fmla="*/ 11373 w 106908"/>
                  <a:gd name="connsiteY4" fmla="*/ 736979 h 2784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6908" h="2784144">
                    <a:moveTo>
                      <a:pt x="11373" y="736979"/>
                    </a:moveTo>
                    <a:cubicBezTo>
                      <a:pt x="22746" y="272955"/>
                      <a:pt x="65964" y="245660"/>
                      <a:pt x="93260" y="0"/>
                    </a:cubicBezTo>
                    <a:cubicBezTo>
                      <a:pt x="97809" y="691487"/>
                      <a:pt x="102359" y="1382973"/>
                      <a:pt x="106908" y="2074460"/>
                    </a:cubicBezTo>
                    <a:lnTo>
                      <a:pt x="25021" y="2784144"/>
                    </a:lnTo>
                    <a:cubicBezTo>
                      <a:pt x="20472" y="2101756"/>
                      <a:pt x="0" y="1201003"/>
                      <a:pt x="11373" y="736979"/>
                    </a:cubicBezTo>
                    <a:close/>
                  </a:path>
                </a:pathLst>
              </a:custGeom>
              <a:solidFill>
                <a:srgbClr val="34349E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03" name="任意多边形 102">
                <a:extLst>
                  <a:ext uri="{FF2B5EF4-FFF2-40B4-BE49-F238E27FC236}">
                    <a16:creationId xmlns:a16="http://schemas.microsoft.com/office/drawing/2014/main" xmlns="" id="{338DC2ED-774B-49C4-BDFD-1E06E526FFF3}"/>
                  </a:ext>
                </a:extLst>
              </p:cNvPr>
              <p:cNvSpPr/>
              <p:nvPr/>
            </p:nvSpPr>
            <p:spPr>
              <a:xfrm>
                <a:off x="6904521" y="2920442"/>
                <a:ext cx="96791" cy="2784960"/>
              </a:xfrm>
              <a:custGeom>
                <a:avLst/>
                <a:gdLst>
                  <a:gd name="connsiteX0" fmla="*/ 54591 w 95534"/>
                  <a:gd name="connsiteY0" fmla="*/ 709684 h 2784143"/>
                  <a:gd name="connsiteX1" fmla="*/ 0 w 95534"/>
                  <a:gd name="connsiteY1" fmla="*/ 0 h 2784143"/>
                  <a:gd name="connsiteX2" fmla="*/ 0 w 95534"/>
                  <a:gd name="connsiteY2" fmla="*/ 2060812 h 2784143"/>
                  <a:gd name="connsiteX3" fmla="*/ 95534 w 95534"/>
                  <a:gd name="connsiteY3" fmla="*/ 2784143 h 2784143"/>
                  <a:gd name="connsiteX4" fmla="*/ 68239 w 95534"/>
                  <a:gd name="connsiteY4" fmla="*/ 655093 h 2784143"/>
                  <a:gd name="connsiteX5" fmla="*/ 54591 w 95534"/>
                  <a:gd name="connsiteY5" fmla="*/ 709684 h 2784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534" h="2784143">
                    <a:moveTo>
                      <a:pt x="54591" y="709684"/>
                    </a:moveTo>
                    <a:lnTo>
                      <a:pt x="0" y="0"/>
                    </a:lnTo>
                    <a:lnTo>
                      <a:pt x="0" y="2060812"/>
                    </a:lnTo>
                    <a:lnTo>
                      <a:pt x="95534" y="2784143"/>
                    </a:lnTo>
                    <a:lnTo>
                      <a:pt x="68239" y="655093"/>
                    </a:lnTo>
                    <a:lnTo>
                      <a:pt x="54591" y="709684"/>
                    </a:lnTo>
                    <a:close/>
                  </a:path>
                </a:pathLst>
              </a:custGeom>
              <a:solidFill>
                <a:srgbClr val="34349E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98" name="组合 348">
              <a:extLst>
                <a:ext uri="{FF2B5EF4-FFF2-40B4-BE49-F238E27FC236}">
                  <a16:creationId xmlns:a16="http://schemas.microsoft.com/office/drawing/2014/main" xmlns="" id="{07547FD8-ADFA-4B0D-9BB6-C822753D63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96303" y="2384098"/>
              <a:ext cx="149022" cy="2758352"/>
              <a:chOff x="6792312" y="2921948"/>
              <a:chExt cx="149022" cy="2758352"/>
            </a:xfrm>
          </p:grpSpPr>
          <p:sp>
            <p:nvSpPr>
              <p:cNvPr id="99" name="等腰三角形 98">
                <a:extLst>
                  <a:ext uri="{FF2B5EF4-FFF2-40B4-BE49-F238E27FC236}">
                    <a16:creationId xmlns:a16="http://schemas.microsoft.com/office/drawing/2014/main" xmlns="" id="{29786956-709F-477B-8CEB-1A2AED84F082}"/>
                  </a:ext>
                </a:extLst>
              </p:cNvPr>
              <p:cNvSpPr/>
              <p:nvPr/>
            </p:nvSpPr>
            <p:spPr>
              <a:xfrm>
                <a:off x="6791558" y="2921726"/>
                <a:ext cx="144393" cy="719262"/>
              </a:xfrm>
              <a:prstGeom prst="triangle">
                <a:avLst/>
              </a:prstGeom>
              <a:solidFill>
                <a:srgbClr val="EFB957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00" name="矩形 99">
                <a:extLst>
                  <a:ext uri="{FF2B5EF4-FFF2-40B4-BE49-F238E27FC236}">
                    <a16:creationId xmlns:a16="http://schemas.microsoft.com/office/drawing/2014/main" xmlns="" id="{E3C9CD78-ECD1-4D5A-976C-E81FBF8DF8E9}"/>
                  </a:ext>
                </a:extLst>
              </p:cNvPr>
              <p:cNvSpPr/>
              <p:nvPr/>
            </p:nvSpPr>
            <p:spPr>
              <a:xfrm>
                <a:off x="6796319" y="3628286"/>
                <a:ext cx="144392" cy="2051408"/>
              </a:xfrm>
              <a:prstGeom prst="rect">
                <a:avLst/>
              </a:prstGeom>
              <a:solidFill>
                <a:srgbClr val="E0B64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sp>
        <p:nvSpPr>
          <p:cNvPr id="179" name="弧形 178">
            <a:extLst>
              <a:ext uri="{FF2B5EF4-FFF2-40B4-BE49-F238E27FC236}">
                <a16:creationId xmlns:a16="http://schemas.microsoft.com/office/drawing/2014/main" xmlns="" id="{0C113DEA-2FD7-4AB3-B7C2-BE31BE310313}"/>
              </a:ext>
            </a:extLst>
          </p:cNvPr>
          <p:cNvSpPr/>
          <p:nvPr/>
        </p:nvSpPr>
        <p:spPr>
          <a:xfrm>
            <a:off x="539552" y="3103743"/>
            <a:ext cx="1538288" cy="513159"/>
          </a:xfrm>
          <a:prstGeom prst="arc">
            <a:avLst>
              <a:gd name="adj1" fmla="val 10818205"/>
              <a:gd name="adj2" fmla="val 0"/>
            </a:avLst>
          </a:prstGeom>
          <a:noFill/>
          <a:ln w="57150">
            <a:solidFill>
              <a:srgbClr val="34349E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5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0" name="弧形 179">
            <a:extLst>
              <a:ext uri="{FF2B5EF4-FFF2-40B4-BE49-F238E27FC236}">
                <a16:creationId xmlns:a16="http://schemas.microsoft.com/office/drawing/2014/main" xmlns="" id="{5B3DE310-ABB5-4C11-97B1-92AD998917D2}"/>
              </a:ext>
            </a:extLst>
          </p:cNvPr>
          <p:cNvSpPr/>
          <p:nvPr/>
        </p:nvSpPr>
        <p:spPr>
          <a:xfrm flipH="1" flipV="1">
            <a:off x="541933" y="3100172"/>
            <a:ext cx="1538288" cy="513160"/>
          </a:xfrm>
          <a:prstGeom prst="arc">
            <a:avLst>
              <a:gd name="adj1" fmla="val 10818205"/>
              <a:gd name="adj2" fmla="val 0"/>
            </a:avLst>
          </a:prstGeom>
          <a:noFill/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5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1" name="TextBox 356">
            <a:extLst>
              <a:ext uri="{FF2B5EF4-FFF2-40B4-BE49-F238E27FC236}">
                <a16:creationId xmlns:a16="http://schemas.microsoft.com/office/drawing/2014/main" xmlns="" id="{4FCFDDC1-C943-4024-978F-F3D31A07B1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7519" y="3673278"/>
            <a:ext cx="292162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圆柱底面周长的一半</a:t>
            </a:r>
          </a:p>
        </p:txBody>
      </p:sp>
      <p:sp>
        <p:nvSpPr>
          <p:cNvPr id="182" name="TextBox 359">
            <a:extLst>
              <a:ext uri="{FF2B5EF4-FFF2-40B4-BE49-F238E27FC236}">
                <a16:creationId xmlns:a16="http://schemas.microsoft.com/office/drawing/2014/main" xmlns="" id="{4807FE33-129C-447B-937C-702852CAC0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2178" y="2183746"/>
            <a:ext cx="84836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圆柱的高</a:t>
            </a:r>
          </a:p>
        </p:txBody>
      </p:sp>
      <p:sp>
        <p:nvSpPr>
          <p:cNvPr id="183" name="TextBox 363">
            <a:extLst>
              <a:ext uri="{FF2B5EF4-FFF2-40B4-BE49-F238E27FC236}">
                <a16:creationId xmlns:a16="http://schemas.microsoft.com/office/drawing/2014/main" xmlns="" id="{C8276A77-C7C4-4343-B10B-7E7E2E7DA4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6017" y="3021729"/>
            <a:ext cx="10322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底面</a:t>
            </a:r>
            <a:endParaRPr lang="en-US" altLang="zh-CN" sz="20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半径</a:t>
            </a:r>
          </a:p>
        </p:txBody>
      </p:sp>
      <p:cxnSp>
        <p:nvCxnSpPr>
          <p:cNvPr id="184" name="直接连接符 183">
            <a:extLst>
              <a:ext uri="{FF2B5EF4-FFF2-40B4-BE49-F238E27FC236}">
                <a16:creationId xmlns:a16="http://schemas.microsoft.com/office/drawing/2014/main" xmlns="" id="{A816301E-405B-4B4F-9A18-784C89589AC4}"/>
              </a:ext>
            </a:extLst>
          </p:cNvPr>
          <p:cNvCxnSpPr/>
          <p:nvPr/>
        </p:nvCxnSpPr>
        <p:spPr>
          <a:xfrm flipH="1">
            <a:off x="1312269" y="3362109"/>
            <a:ext cx="769144" cy="0"/>
          </a:xfrm>
          <a:prstGeom prst="line">
            <a:avLst/>
          </a:prstGeom>
          <a:ln w="57150" cap="rnd">
            <a:solidFill>
              <a:srgbClr val="00FF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直接连接符 184">
            <a:extLst>
              <a:ext uri="{FF2B5EF4-FFF2-40B4-BE49-F238E27FC236}">
                <a16:creationId xmlns:a16="http://schemas.microsoft.com/office/drawing/2014/main" xmlns="" id="{A9FB8784-08EF-478D-8E06-62C2D60E50E6}"/>
              </a:ext>
            </a:extLst>
          </p:cNvPr>
          <p:cNvCxnSpPr>
            <a:endCxn id="65" idx="1"/>
          </p:cNvCxnSpPr>
          <p:nvPr/>
        </p:nvCxnSpPr>
        <p:spPr>
          <a:xfrm flipH="1" flipV="1">
            <a:off x="1308697" y="1836920"/>
            <a:ext cx="3572" cy="1525190"/>
          </a:xfrm>
          <a:prstGeom prst="line">
            <a:avLst/>
          </a:prstGeom>
          <a:ln w="57150">
            <a:solidFill>
              <a:srgbClr val="FFFF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平行四边形 185">
            <a:extLst>
              <a:ext uri="{FF2B5EF4-FFF2-40B4-BE49-F238E27FC236}">
                <a16:creationId xmlns:a16="http://schemas.microsoft.com/office/drawing/2014/main" xmlns="" id="{BA701D3C-EF70-4CFB-A061-9744363A08D1}"/>
              </a:ext>
            </a:extLst>
          </p:cNvPr>
          <p:cNvSpPr/>
          <p:nvPr/>
        </p:nvSpPr>
        <p:spPr>
          <a:xfrm>
            <a:off x="2479180" y="3074206"/>
            <a:ext cx="1944290" cy="547688"/>
          </a:xfrm>
          <a:prstGeom prst="parallelogram">
            <a:avLst>
              <a:gd name="adj" fmla="val 8753"/>
            </a:avLst>
          </a:prstGeom>
          <a:solidFill>
            <a:srgbClr val="0066FF">
              <a:alpha val="45098"/>
            </a:srgb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5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87" name="组合 372">
            <a:extLst>
              <a:ext uri="{FF2B5EF4-FFF2-40B4-BE49-F238E27FC236}">
                <a16:creationId xmlns:a16="http://schemas.microsoft.com/office/drawing/2014/main" xmlns="" id="{29C5C889-EBD6-40EA-A516-65C32C012614}"/>
              </a:ext>
            </a:extLst>
          </p:cNvPr>
          <p:cNvGrpSpPr>
            <a:grpSpLocks/>
          </p:cNvGrpSpPr>
          <p:nvPr/>
        </p:nvGrpSpPr>
        <p:grpSpPr bwMode="auto">
          <a:xfrm>
            <a:off x="545506" y="3102553"/>
            <a:ext cx="1539478" cy="520304"/>
            <a:chOff x="5159939" y="5289333"/>
            <a:chExt cx="2052968" cy="693017"/>
          </a:xfrm>
        </p:grpSpPr>
        <p:sp>
          <p:nvSpPr>
            <p:cNvPr id="188" name="弧形 187">
              <a:extLst>
                <a:ext uri="{FF2B5EF4-FFF2-40B4-BE49-F238E27FC236}">
                  <a16:creationId xmlns:a16="http://schemas.microsoft.com/office/drawing/2014/main" xmlns="" id="{A9C4B797-9870-43D3-88B8-10B4EC9FB05E}"/>
                </a:ext>
              </a:extLst>
            </p:cNvPr>
            <p:cNvSpPr/>
            <p:nvPr/>
          </p:nvSpPr>
          <p:spPr>
            <a:xfrm>
              <a:off x="5161526" y="5298848"/>
              <a:ext cx="2051381" cy="683502"/>
            </a:xfrm>
            <a:prstGeom prst="arc">
              <a:avLst>
                <a:gd name="adj1" fmla="val 10818205"/>
                <a:gd name="adj2" fmla="val 0"/>
              </a:avLst>
            </a:prstGeom>
            <a:solidFill>
              <a:srgbClr val="6B6BCF">
                <a:alpha val="63922"/>
              </a:srgbClr>
            </a:solidFill>
            <a:ln>
              <a:solidFill>
                <a:srgbClr val="000000">
                  <a:alpha val="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5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89" name="弧形 188">
              <a:extLst>
                <a:ext uri="{FF2B5EF4-FFF2-40B4-BE49-F238E27FC236}">
                  <a16:creationId xmlns:a16="http://schemas.microsoft.com/office/drawing/2014/main" xmlns="" id="{A124E747-27F5-40BC-884C-835B9D760C7A}"/>
                </a:ext>
              </a:extLst>
            </p:cNvPr>
            <p:cNvSpPr/>
            <p:nvPr/>
          </p:nvSpPr>
          <p:spPr>
            <a:xfrm flipV="1">
              <a:off x="5159939" y="5289333"/>
              <a:ext cx="2051381" cy="683502"/>
            </a:xfrm>
            <a:prstGeom prst="arc">
              <a:avLst>
                <a:gd name="adj1" fmla="val 10778393"/>
                <a:gd name="adj2" fmla="val 0"/>
              </a:avLst>
            </a:prstGeom>
            <a:solidFill>
              <a:srgbClr val="6B6BCF">
                <a:alpha val="63922"/>
              </a:srgbClr>
            </a:solidFill>
            <a:ln>
              <a:solidFill>
                <a:srgbClr val="000000">
                  <a:alpha val="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5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190" name="图片 189">
            <a:extLst>
              <a:ext uri="{FF2B5EF4-FFF2-40B4-BE49-F238E27FC236}">
                <a16:creationId xmlns:a16="http://schemas.microsoft.com/office/drawing/2014/main" xmlns="" id="{46E121BB-FF2C-431C-9D7F-5D3B4D2513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3177" y="3638563"/>
            <a:ext cx="2492989" cy="90861"/>
          </a:xfrm>
          <a:prstGeom prst="rect">
            <a:avLst/>
          </a:prstGeom>
        </p:spPr>
      </p:pic>
      <p:pic>
        <p:nvPicPr>
          <p:cNvPr id="191" name="图片 190">
            <a:extLst>
              <a:ext uri="{FF2B5EF4-FFF2-40B4-BE49-F238E27FC236}">
                <a16:creationId xmlns:a16="http://schemas.microsoft.com/office/drawing/2014/main" xmlns="" id="{00B0C756-753B-4482-82E8-A2E8ED9E29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8565" y="1203598"/>
            <a:ext cx="2492989" cy="333221"/>
          </a:xfrm>
          <a:prstGeom prst="rect">
            <a:avLst/>
          </a:prstGeom>
        </p:spPr>
      </p:pic>
      <p:cxnSp>
        <p:nvCxnSpPr>
          <p:cNvPr id="192" name="直接连接符 191">
            <a:extLst>
              <a:ext uri="{FF2B5EF4-FFF2-40B4-BE49-F238E27FC236}">
                <a16:creationId xmlns:a16="http://schemas.microsoft.com/office/drawing/2014/main" xmlns="" id="{9F46442E-3CE1-4BBD-949C-EB63B50E1442}"/>
              </a:ext>
            </a:extLst>
          </p:cNvPr>
          <p:cNvCxnSpPr/>
          <p:nvPr/>
        </p:nvCxnSpPr>
        <p:spPr>
          <a:xfrm flipV="1">
            <a:off x="2492872" y="3636367"/>
            <a:ext cx="1889522" cy="0"/>
          </a:xfrm>
          <a:prstGeom prst="line">
            <a:avLst/>
          </a:prstGeom>
          <a:ln w="57150" cap="rnd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直接连接符 192">
            <a:extLst>
              <a:ext uri="{FF2B5EF4-FFF2-40B4-BE49-F238E27FC236}">
                <a16:creationId xmlns:a16="http://schemas.microsoft.com/office/drawing/2014/main" xmlns="" id="{AB7182F9-0E9F-43DF-A363-C81B78B94106}"/>
              </a:ext>
            </a:extLst>
          </p:cNvPr>
          <p:cNvCxnSpPr/>
          <p:nvPr/>
        </p:nvCxnSpPr>
        <p:spPr>
          <a:xfrm rot="120000" flipV="1">
            <a:off x="4386344" y="3101777"/>
            <a:ext cx="50006" cy="522685"/>
          </a:xfrm>
          <a:prstGeom prst="line">
            <a:avLst/>
          </a:prstGeom>
          <a:ln w="5715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接连接符 193">
            <a:extLst>
              <a:ext uri="{FF2B5EF4-FFF2-40B4-BE49-F238E27FC236}">
                <a16:creationId xmlns:a16="http://schemas.microsoft.com/office/drawing/2014/main" xmlns="" id="{27243BBE-29BB-4F39-849C-97EF7102A660}"/>
              </a:ext>
            </a:extLst>
          </p:cNvPr>
          <p:cNvCxnSpPr/>
          <p:nvPr/>
        </p:nvCxnSpPr>
        <p:spPr>
          <a:xfrm flipV="1">
            <a:off x="4354196" y="2095698"/>
            <a:ext cx="0" cy="1539479"/>
          </a:xfrm>
          <a:prstGeom prst="line">
            <a:avLst/>
          </a:prstGeom>
          <a:ln w="57150" cap="rnd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6" name="AutoShape 4">
            <a:extLst>
              <a:ext uri="{FF2B5EF4-FFF2-40B4-BE49-F238E27FC236}">
                <a16:creationId xmlns:a16="http://schemas.microsoft.com/office/drawing/2014/main" xmlns="" id="{02F708AD-5F51-47FC-8276-8AAC6DE884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4658" y="2529844"/>
            <a:ext cx="350618" cy="371605"/>
          </a:xfrm>
          <a:prstGeom prst="downArrow">
            <a:avLst>
              <a:gd name="adj1" fmla="val 50000"/>
              <a:gd name="adj2" fmla="val 83456"/>
            </a:avLst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eaVert"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endParaRPr lang="zh-CN" altLang="en-US" b="1">
              <a:solidFill>
                <a:srgbClr val="FFCC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7" name="Text Box 5">
            <a:extLst>
              <a:ext uri="{FF2B5EF4-FFF2-40B4-BE49-F238E27FC236}">
                <a16:creationId xmlns:a16="http://schemas.microsoft.com/office/drawing/2014/main" xmlns="" id="{362170FA-53EC-4503-A468-188AF29A8F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82637" y="2895910"/>
            <a:ext cx="123467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底面积</a:t>
            </a:r>
          </a:p>
        </p:txBody>
      </p:sp>
      <p:sp>
        <p:nvSpPr>
          <p:cNvPr id="198" name="AutoShape 6">
            <a:extLst>
              <a:ext uri="{FF2B5EF4-FFF2-40B4-BE49-F238E27FC236}">
                <a16:creationId xmlns:a16="http://schemas.microsoft.com/office/drawing/2014/main" xmlns="" id="{EC1E65C4-3CF8-4CAA-9F77-16ED168655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8981" y="2529844"/>
            <a:ext cx="350618" cy="371605"/>
          </a:xfrm>
          <a:prstGeom prst="downArrow">
            <a:avLst>
              <a:gd name="adj1" fmla="val 50000"/>
              <a:gd name="adj2" fmla="val 83456"/>
            </a:avLst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eaVert"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endParaRPr lang="zh-CN" altLang="en-US" b="1">
              <a:solidFill>
                <a:srgbClr val="FFCC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9" name="Text Box 8">
            <a:extLst>
              <a:ext uri="{FF2B5EF4-FFF2-40B4-BE49-F238E27FC236}">
                <a16:creationId xmlns:a16="http://schemas.microsoft.com/office/drawing/2014/main" xmlns="" id="{E7C68E65-C21D-4337-B462-2AE05558AF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38176" y="2895910"/>
            <a:ext cx="43100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</a:p>
        </p:txBody>
      </p:sp>
      <p:sp>
        <p:nvSpPr>
          <p:cNvPr id="200" name="Text Box 9">
            <a:extLst>
              <a:ext uri="{FF2B5EF4-FFF2-40B4-BE49-F238E27FC236}">
                <a16:creationId xmlns:a16="http://schemas.microsoft.com/office/drawing/2014/main" xmlns="" id="{352A9C41-4A5F-43D0-B74B-6768606D81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2356" y="2933745"/>
            <a:ext cx="172759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圆柱的体积</a:t>
            </a:r>
          </a:p>
        </p:txBody>
      </p:sp>
      <p:grpSp>
        <p:nvGrpSpPr>
          <p:cNvPr id="201" name="Group 16">
            <a:extLst>
              <a:ext uri="{FF2B5EF4-FFF2-40B4-BE49-F238E27FC236}">
                <a16:creationId xmlns:a16="http://schemas.microsoft.com/office/drawing/2014/main" xmlns="" id="{674FEE6E-861F-4865-8330-88D053191B5D}"/>
              </a:ext>
            </a:extLst>
          </p:cNvPr>
          <p:cNvGrpSpPr>
            <a:grpSpLocks/>
          </p:cNvGrpSpPr>
          <p:nvPr/>
        </p:nvGrpSpPr>
        <p:grpSpPr bwMode="auto">
          <a:xfrm>
            <a:off x="6880840" y="2882399"/>
            <a:ext cx="1357336" cy="522684"/>
            <a:chOff x="-59" y="-16"/>
            <a:chExt cx="1293" cy="439"/>
          </a:xfrm>
        </p:grpSpPr>
        <p:sp>
          <p:nvSpPr>
            <p:cNvPr id="202" name="Text Box 11">
              <a:extLst>
                <a:ext uri="{FF2B5EF4-FFF2-40B4-BE49-F238E27FC236}">
                  <a16:creationId xmlns:a16="http://schemas.microsoft.com/office/drawing/2014/main" xmlns="" id="{7C3FC703-975A-41CE-83EF-3297EA1190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59" y="-16"/>
              <a:ext cx="227" cy="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</a:p>
          </p:txBody>
        </p:sp>
        <p:sp>
          <p:nvSpPr>
            <p:cNvPr id="203" name="Text Box 12">
              <a:extLst>
                <a:ext uri="{FF2B5EF4-FFF2-40B4-BE49-F238E27FC236}">
                  <a16:creationId xmlns:a16="http://schemas.microsoft.com/office/drawing/2014/main" xmlns="" id="{CA5F9C48-63D8-4694-9063-32C7801B38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08" y="0"/>
              <a:ext cx="226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 pitchFamily="34" charset="0"/>
                </a:rPr>
                <a:t>×</a:t>
              </a:r>
            </a:p>
          </p:txBody>
        </p:sp>
      </p:grpSp>
      <p:sp>
        <p:nvSpPr>
          <p:cNvPr id="204" name="Text Box 3">
            <a:extLst>
              <a:ext uri="{FF2B5EF4-FFF2-40B4-BE49-F238E27FC236}">
                <a16:creationId xmlns:a16="http://schemas.microsoft.com/office/drawing/2014/main" xmlns="" id="{3309A092-E5D7-4631-9288-D8BDC71D0A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3762" y="1934551"/>
            <a:ext cx="46791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长方体的体积=底面积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×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</a:p>
        </p:txBody>
      </p:sp>
      <p:sp>
        <p:nvSpPr>
          <p:cNvPr id="205" name="AutoShape 4">
            <a:extLst>
              <a:ext uri="{FF2B5EF4-FFF2-40B4-BE49-F238E27FC236}">
                <a16:creationId xmlns:a16="http://schemas.microsoft.com/office/drawing/2014/main" xmlns="" id="{695A2CCE-4C84-42D4-A30B-B49008D06B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06418" y="2529844"/>
            <a:ext cx="350618" cy="371605"/>
          </a:xfrm>
          <a:prstGeom prst="downArrow">
            <a:avLst>
              <a:gd name="adj1" fmla="val 50000"/>
              <a:gd name="adj2" fmla="val 83456"/>
            </a:avLst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eaVert"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endParaRPr lang="zh-CN" altLang="en-US" b="1">
              <a:solidFill>
                <a:srgbClr val="FFCC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95" name="组合 19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06" name="图片 205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07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21933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000"/>
                            </p:stCondLst>
                            <p:childTnLst>
                              <p:par>
                                <p:cTn id="12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500"/>
                            </p:stCondLst>
                            <p:childTnLst>
                              <p:par>
                                <p:cTn id="14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1"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500"/>
                            </p:stCondLst>
                            <p:childTnLst>
                              <p:par>
                                <p:cTn id="15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0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5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500"/>
                            </p:stCondLst>
                            <p:childTnLst>
                              <p:par>
                                <p:cTn id="1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000"/>
                            </p:stCondLst>
                            <p:childTnLst>
                              <p:par>
                                <p:cTn id="17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3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8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500"/>
                            </p:stCondLst>
                            <p:childTnLst>
                              <p:par>
                                <p:cTn id="18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2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1000"/>
                            </p:stCondLst>
                            <p:childTnLst>
                              <p:par>
                                <p:cTn id="18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6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1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6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1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6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1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6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1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6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ldLvl="0" animBg="1" autoUpdateAnimBg="0"/>
      <p:bldP spid="19" grpId="0" animBg="1"/>
      <p:bldP spid="64" grpId="0" animBg="1"/>
      <p:bldP spid="181" grpId="0"/>
      <p:bldP spid="182" grpId="0"/>
      <p:bldP spid="183" grpId="0"/>
      <p:bldP spid="186" grpId="0" animBg="1"/>
      <p:bldP spid="196" grpId="0" animBg="1" autoUpdateAnimBg="0"/>
      <p:bldP spid="197" grpId="0" bldLvl="0" autoUpdateAnimBg="0"/>
      <p:bldP spid="199" grpId="0" bldLvl="0" autoUpdateAnimBg="0"/>
      <p:bldP spid="200" grpId="0" bldLvl="0" autoUpdateAnimBg="0"/>
      <p:bldP spid="204" grpId="0" bldLvl="0" autoUpdateAnimBg="0"/>
      <p:bldP spid="205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圆角矩形 21">
            <a:hlinkClick r:id="rId2" action="ppaction://hlinksldjump"/>
            <a:extLst>
              <a:ext uri="{FF2B5EF4-FFF2-40B4-BE49-F238E27FC236}">
                <a16:creationId xmlns:a16="http://schemas.microsoft.com/office/drawing/2014/main" xmlns="" id="{C69C1C5C-4BC4-4BF1-BC1C-A80E8A5C8729}"/>
              </a:ext>
            </a:extLst>
          </p:cNvPr>
          <p:cNvSpPr/>
          <p:nvPr/>
        </p:nvSpPr>
        <p:spPr>
          <a:xfrm>
            <a:off x="3086622" y="267494"/>
            <a:ext cx="2709514" cy="646986"/>
          </a:xfrm>
          <a:prstGeom prst="round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5.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圆锥的体积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01FC3C16-7D3E-4E21-B9DA-67EC371DA16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4709"/>
          <a:stretch/>
        </p:blipFill>
        <p:spPr>
          <a:xfrm>
            <a:off x="1193134" y="1275747"/>
            <a:ext cx="1938706" cy="195641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A156FBBE-B185-4822-B974-259F6A083C9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30317" y="1689943"/>
            <a:ext cx="1978026" cy="1442473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FB896534-CA77-4080-BDAC-55A4A70C7B5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61322" r="100000">
                        <a14:foregroundMark x1="75840" y1="54757" x2="77790" y2="87961"/>
                        <a14:foregroundMark x1="75190" y1="50680" x2="79740" y2="55922"/>
                        <a14:foregroundMark x1="74540" y1="76893" x2="96100" y2="97282"/>
                        <a14:foregroundMark x1="93174" y1="59417" x2="98700" y2="89126"/>
                        <a14:foregroundMark x1="95125" y1="60000" x2="99675" y2="73398"/>
                      </a14:backgroundRemoval>
                    </a14:imgEffect>
                  </a14:imgLayer>
                </a14:imgProps>
              </a:ext>
            </a:extLst>
          </a:blip>
          <a:srcRect l="62007"/>
          <a:stretch/>
        </p:blipFill>
        <p:spPr>
          <a:xfrm>
            <a:off x="4062251" y="1335787"/>
            <a:ext cx="1332148" cy="1956417"/>
          </a:xfrm>
          <a:prstGeom prst="rect">
            <a:avLst/>
          </a:prstGeom>
        </p:spPr>
      </p:pic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ECCE87C3-1F13-4095-84EC-8F13627D03DC}"/>
              </a:ext>
            </a:extLst>
          </p:cNvPr>
          <p:cNvSpPr/>
          <p:nvPr/>
        </p:nvSpPr>
        <p:spPr>
          <a:xfrm>
            <a:off x="323528" y="3373960"/>
            <a:ext cx="85455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圆锥的体积等于和它等底等高的圆柱体积的三分之一。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矩形 16">
                <a:extLst>
                  <a:ext uri="{FF2B5EF4-FFF2-40B4-BE49-F238E27FC236}">
                    <a16:creationId xmlns:a16="http://schemas.microsoft.com/office/drawing/2014/main" xmlns="" id="{DA1325B5-5E92-478D-9CA7-357C10952409}"/>
                  </a:ext>
                </a:extLst>
              </p:cNvPr>
              <p:cNvSpPr/>
              <p:nvPr/>
            </p:nvSpPr>
            <p:spPr>
              <a:xfrm>
                <a:off x="179512" y="4204121"/>
                <a:ext cx="6647801" cy="2975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266700">
                  <a:lnSpc>
                    <a:spcPts val="1575"/>
                  </a:lnSpc>
                  <a:spcAft>
                    <a:spcPts val="0"/>
                  </a:spcAft>
                </a:pPr>
                <a:r>
                  <a:rPr lang="zh-CN" altLang="zh-CN" sz="2800" b="1" dirty="0">
                    <a:solidFill>
                      <a:srgbClr val="000000"/>
                    </a:solidFill>
                    <a:uFill>
                      <a:solidFill>
                        <a:srgbClr val="FF4CFF"/>
                      </a:solidFill>
                    </a:u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圆锥的体积</a:t>
                </a:r>
                <a:r>
                  <a:rPr lang="en-US" altLang="zh-CN" sz="2800" b="1" dirty="0">
                    <a:solidFill>
                      <a:srgbClr val="000000"/>
                    </a:solidFill>
                    <a:uFill>
                      <a:solidFill>
                        <a:srgbClr val="FF4CFF"/>
                      </a:solidFill>
                    </a:u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 = </a:t>
                </a:r>
                <a:r>
                  <a:rPr lang="zh-CN" altLang="zh-CN" sz="2800" b="1" dirty="0">
                    <a:solidFill>
                      <a:srgbClr val="000000"/>
                    </a:solidFill>
                    <a:uFill>
                      <a:solidFill>
                        <a:srgbClr val="FF4CFF"/>
                      </a:solidFill>
                    </a:u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底面积</a:t>
                </a:r>
                <a:r>
                  <a:rPr lang="en-US" altLang="zh-CN" sz="2800" b="1" dirty="0">
                    <a:solidFill>
                      <a:srgbClr val="000000"/>
                    </a:solidFill>
                    <a:uFill>
                      <a:solidFill>
                        <a:srgbClr val="FF4CFF"/>
                      </a:solidFill>
                    </a:u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 × </a:t>
                </a:r>
                <a:r>
                  <a:rPr lang="zh-CN" altLang="zh-CN" sz="2800" b="1" dirty="0">
                    <a:solidFill>
                      <a:srgbClr val="000000"/>
                    </a:solidFill>
                    <a:uFill>
                      <a:solidFill>
                        <a:srgbClr val="FF4CFF"/>
                      </a:solidFill>
                    </a:u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高</a:t>
                </a:r>
                <a:r>
                  <a:rPr lang="en-US" altLang="zh-CN" sz="2800" b="1" dirty="0">
                    <a:solidFill>
                      <a:srgbClr val="000000"/>
                    </a:solidFill>
                    <a:uFill>
                      <a:solidFill>
                        <a:srgbClr val="FF4CFF"/>
                      </a:solidFill>
                    </a:u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endParaRPr lang="zh-CN" altLang="zh-CN" sz="28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7" name="矩形 16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DA1325B5-5E92-478D-9CA7-357C109524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4204121"/>
                <a:ext cx="6647801" cy="297517"/>
              </a:xfrm>
              <a:prstGeom prst="rect">
                <a:avLst/>
              </a:prstGeom>
              <a:blipFill rotWithShape="1">
                <a:blip r:embed="rId7"/>
                <a:stretch>
                  <a:fillRect t="-102083" b="-541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3">
            <a:extLst>
              <a:ext uri="{FF2B5EF4-FFF2-40B4-BE49-F238E27FC236}">
                <a16:creationId xmlns:a16="http://schemas.microsoft.com/office/drawing/2014/main" xmlns="" id="{78F670E3-E743-41C8-87EA-630D3A8034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544" y="915566"/>
            <a:ext cx="60486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圆锥的体积与圆柱有怎样的关系呢？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xmlns="" id="{47E6F207-926E-4281-83A0-A1409191D7B5}"/>
                  </a:ext>
                </a:extLst>
              </p:cNvPr>
              <p:cNvSpPr/>
              <p:nvPr/>
            </p:nvSpPr>
            <p:spPr>
              <a:xfrm>
                <a:off x="6285139" y="3939902"/>
                <a:ext cx="1095173" cy="62581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Bef>
                    <a:spcPct val="50000"/>
                  </a:spcBef>
                  <a:buNone/>
                </a:pPr>
                <a:r>
                  <a:rPr lang="en-US" altLang="zh-CN" sz="2400" b="1" i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Ⅴ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/>
                            <a:ea typeface="微软雅黑" panose="020B0503020204020204" pitchFamily="34" charset="-122"/>
                          </a:rPr>
                        </m:ctrlPr>
                      </m:fPr>
                      <m:num>
                        <m: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400" b="1" i="1" dirty="0" err="1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sh</a:t>
                </a:r>
                <a:endParaRPr lang="en-US" altLang="zh-CN" sz="2400" b="1" i="1" dirty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47E6F207-926E-4281-83A0-A1409191D7B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5139" y="3939902"/>
                <a:ext cx="1095173" cy="625812"/>
              </a:xfrm>
              <a:prstGeom prst="rect">
                <a:avLst/>
              </a:prstGeom>
              <a:blipFill rotWithShape="1">
                <a:blip r:embed="rId8"/>
                <a:stretch>
                  <a:fillRect l="-8333" r="-7778" b="-38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组合 1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0" name="图片 19">
              <a:hlinkClick r:id="rId9" action="ppaction://hlinksldjump"/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1" name="文本框 26">
              <a:hlinkClick r:id="rId11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7939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5">
            <a:extLst>
              <a:ext uri="{FF2B5EF4-FFF2-40B4-BE49-F238E27FC236}">
                <a16:creationId xmlns:a16="http://schemas.microsoft.com/office/drawing/2014/main" xmlns="" id="{7A300E5D-3FCF-4FDB-94CA-D8F8D80237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285" y="411510"/>
            <a:ext cx="7969187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1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指出下面物体的形状哪个是圆柱，哪个是圆锥。</a:t>
            </a:r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B986089A-9B92-4DC0-815C-A8E698753CF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3" t="18675" r="9877" b="59597"/>
          <a:stretch/>
        </p:blipFill>
        <p:spPr>
          <a:xfrm>
            <a:off x="1277856" y="1419622"/>
            <a:ext cx="6264696" cy="284659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xmlns="" id="{6A310415-FA1C-47D2-A1CA-C427B04BEB1D}"/>
              </a:ext>
            </a:extLst>
          </p:cNvPr>
          <p:cNvSpPr/>
          <p:nvPr/>
        </p:nvSpPr>
        <p:spPr>
          <a:xfrm>
            <a:off x="2155155" y="2297842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圆柱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A8DA4E12-5934-404F-901C-705FBD4699B2}"/>
              </a:ext>
            </a:extLst>
          </p:cNvPr>
          <p:cNvSpPr/>
          <p:nvPr/>
        </p:nvSpPr>
        <p:spPr>
          <a:xfrm>
            <a:off x="4048778" y="2297842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圆锥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02036C31-CD31-4C0C-A415-C4CC10A6BDAB}"/>
              </a:ext>
            </a:extLst>
          </p:cNvPr>
          <p:cNvSpPr/>
          <p:nvPr/>
        </p:nvSpPr>
        <p:spPr>
          <a:xfrm>
            <a:off x="6213124" y="2297842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圆柱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97CC7C74-55EF-4F86-8DE2-859023294206}"/>
              </a:ext>
            </a:extLst>
          </p:cNvPr>
          <p:cNvSpPr/>
          <p:nvPr/>
        </p:nvSpPr>
        <p:spPr>
          <a:xfrm>
            <a:off x="1737918" y="3746291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圆柱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DE156F8B-0AFA-4563-BEE0-BB99CE16D144}"/>
              </a:ext>
            </a:extLst>
          </p:cNvPr>
          <p:cNvSpPr/>
          <p:nvPr/>
        </p:nvSpPr>
        <p:spPr>
          <a:xfrm>
            <a:off x="1835696" y="3167040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圆锥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8200943B-90DC-4977-ADD1-96EEE86EC6D2}"/>
              </a:ext>
            </a:extLst>
          </p:cNvPr>
          <p:cNvSpPr/>
          <p:nvPr/>
        </p:nvSpPr>
        <p:spPr>
          <a:xfrm>
            <a:off x="3753395" y="2961483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圆锥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CD3BDBD1-2F6F-40BD-AE48-8CDE998BB500}"/>
              </a:ext>
            </a:extLst>
          </p:cNvPr>
          <p:cNvSpPr/>
          <p:nvPr/>
        </p:nvSpPr>
        <p:spPr>
          <a:xfrm>
            <a:off x="4689124" y="3545323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圆锥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xmlns="" id="{D1A81EA8-622C-4744-A7E5-8CF0D1CAE0D1}"/>
              </a:ext>
            </a:extLst>
          </p:cNvPr>
          <p:cNvSpPr/>
          <p:nvPr/>
        </p:nvSpPr>
        <p:spPr>
          <a:xfrm>
            <a:off x="6050389" y="3479467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圆柱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综合运用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2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06288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5"/>
          <p:cNvSpPr txBox="1">
            <a:spLocks noChangeArrowheads="1"/>
          </p:cNvSpPr>
          <p:nvPr/>
        </p:nvSpPr>
        <p:spPr bwMode="auto">
          <a:xfrm>
            <a:off x="395536" y="267494"/>
            <a:ext cx="7652612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判断。对的画“√”，错的画“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”。</a:t>
            </a:r>
          </a:p>
        </p:txBody>
      </p:sp>
      <p:sp>
        <p:nvSpPr>
          <p:cNvPr id="8" name="TextBox 15"/>
          <p:cNvSpPr txBox="1">
            <a:spLocks noChangeArrowheads="1"/>
          </p:cNvSpPr>
          <p:nvPr/>
        </p:nvSpPr>
        <p:spPr bwMode="auto">
          <a:xfrm>
            <a:off x="399899" y="1203598"/>
            <a:ext cx="843998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一个三角形沿着一条边旋转一定可以形成一个圆锥。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           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 ）</a:t>
            </a:r>
          </a:p>
        </p:txBody>
      </p:sp>
      <p:sp>
        <p:nvSpPr>
          <p:cNvPr id="9" name="TextBox 15"/>
          <p:cNvSpPr txBox="1">
            <a:spLocks noChangeArrowheads="1"/>
          </p:cNvSpPr>
          <p:nvPr/>
        </p:nvSpPr>
        <p:spPr bwMode="auto">
          <a:xfrm>
            <a:off x="399899" y="2086711"/>
            <a:ext cx="83654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圆柱的侧面展开图不一定是个长方形。          （    ）</a:t>
            </a:r>
          </a:p>
        </p:txBody>
      </p:sp>
      <p:sp>
        <p:nvSpPr>
          <p:cNvPr id="10" name="TextBox 15"/>
          <p:cNvSpPr txBox="1">
            <a:spLocks noChangeArrowheads="1"/>
          </p:cNvSpPr>
          <p:nvPr/>
        </p:nvSpPr>
        <p:spPr bwMode="auto">
          <a:xfrm>
            <a:off x="395536" y="2775955"/>
            <a:ext cx="843998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圆柱体积是圆锥体积的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倍。                   （    ）</a:t>
            </a:r>
          </a:p>
        </p:txBody>
      </p:sp>
      <p:sp>
        <p:nvSpPr>
          <p:cNvPr id="11" name="TextBox 15"/>
          <p:cNvSpPr txBox="1">
            <a:spLocks noChangeArrowheads="1"/>
          </p:cNvSpPr>
          <p:nvPr/>
        </p:nvSpPr>
        <p:spPr bwMode="auto">
          <a:xfrm>
            <a:off x="7831774" y="1998716"/>
            <a:ext cx="527149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</a:p>
        </p:txBody>
      </p:sp>
      <p:sp>
        <p:nvSpPr>
          <p:cNvPr id="12" name="TextBox 15"/>
          <p:cNvSpPr txBox="1">
            <a:spLocks noChangeArrowheads="1"/>
          </p:cNvSpPr>
          <p:nvPr/>
        </p:nvSpPr>
        <p:spPr bwMode="auto">
          <a:xfrm>
            <a:off x="7864498" y="1533334"/>
            <a:ext cx="527149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146" name="Picture 2" descr="http://pic.1010jiajiao.com/pic3/upload/images/201201/23/a10476c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590" y="1747497"/>
            <a:ext cx="1516510" cy="1909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5"/>
          <p:cNvSpPr txBox="1">
            <a:spLocks noChangeArrowheads="1"/>
          </p:cNvSpPr>
          <p:nvPr/>
        </p:nvSpPr>
        <p:spPr bwMode="auto">
          <a:xfrm>
            <a:off x="7890930" y="2702088"/>
            <a:ext cx="527149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圆角矩形标注 12"/>
              <p:cNvSpPr/>
              <p:nvPr/>
            </p:nvSpPr>
            <p:spPr>
              <a:xfrm>
                <a:off x="971600" y="3363838"/>
                <a:ext cx="5278146" cy="601398"/>
              </a:xfrm>
              <a:prstGeom prst="wedgeRoundRectCallout">
                <a:avLst>
                  <a:gd name="adj1" fmla="val 3868"/>
                  <a:gd name="adj2" fmla="val -74125"/>
                  <a:gd name="adj3" fmla="val 16667"/>
                </a:avLst>
              </a:pr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/>
                <a:r>
                  <a:rPr lang="zh-CN" altLang="en-US" sz="2000" b="1" dirty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圆锥的体积是与它</a:t>
                </a:r>
                <a:r>
                  <a:rPr lang="zh-CN" altLang="en-US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等底等高</a:t>
                </a:r>
                <a:r>
                  <a:rPr lang="zh-CN" altLang="en-US" sz="2000" b="1" dirty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的圆柱体积的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000" b="1" dirty="0">
                            <a:solidFill>
                              <a:schemeClr val="tx1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000" b="1" dirty="0">
                            <a:solidFill>
                              <a:schemeClr val="tx1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</a:rPr>
                          <m:t>3</m:t>
                        </m:r>
                      </m:den>
                    </m:f>
                  </m:oMath>
                </a14:m>
                <a:r>
                  <a:rPr lang="zh-CN" altLang="en-US" sz="2000" b="1" dirty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。</a:t>
                </a:r>
              </a:p>
            </p:txBody>
          </p:sp>
        </mc:Choice>
        <mc:Fallback>
          <p:sp>
            <p:nvSpPr>
              <p:cNvPr id="13" name="圆角矩形标注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3363838"/>
                <a:ext cx="5278146" cy="601398"/>
              </a:xfrm>
              <a:prstGeom prst="wedgeRoundRectCallout">
                <a:avLst>
                  <a:gd name="adj1" fmla="val 3868"/>
                  <a:gd name="adj2" fmla="val -74125"/>
                  <a:gd name="adj3" fmla="val 16667"/>
                </a:avLst>
              </a:prstGeom>
              <a:blipFill rotWithShape="1">
                <a:blip r:embed="rId3"/>
                <a:stretch>
                  <a:fillRect b="-800"/>
                </a:stretch>
              </a:blipFill>
              <a:ln w="190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组合 1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9" name="图片 18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0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61175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5" grpId="0"/>
      <p:bldP spid="13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874</Words>
  <Application>Microsoft Office PowerPoint</Application>
  <PresentationFormat>全屏显示(16:9)</PresentationFormat>
  <Paragraphs>158</Paragraphs>
  <Slides>17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29" baseType="lpstr">
      <vt:lpstr>Arial</vt:lpstr>
      <vt:lpstr>宋体</vt:lpstr>
      <vt:lpstr>楷体</vt:lpstr>
      <vt:lpstr>Calibri</vt:lpstr>
      <vt:lpstr>黑体</vt:lpstr>
      <vt:lpstr>幼圆</vt:lpstr>
      <vt:lpstr>方正书宋_GBK</vt:lpstr>
      <vt:lpstr>Times New Roman</vt:lpstr>
      <vt:lpstr>微软雅黑</vt:lpstr>
      <vt:lpstr>Cambria Math</vt:lpstr>
      <vt:lpstr>Office 主题</vt:lpstr>
      <vt:lpstr>2_自定义设计方案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3</cp:revision>
  <dcterms:created xsi:type="dcterms:W3CDTF">2017-03-17T02:28:00Z</dcterms:created>
  <dcterms:modified xsi:type="dcterms:W3CDTF">2018-11-01T01:05:54Z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